
<file path=[Content_Types].xml><?xml version="1.0" encoding="utf-8"?>
<Types xmlns="http://schemas.openxmlformats.org/package/2006/content-types">
  <Default Extension="png" ContentType="image/png"/>
  <Default Extension="jpeg" ContentType="image/jpeg"/>
  <Default Extension="mov" ContentType="video/quicktime"/>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6" r:id="rId1"/>
  </p:sldMasterIdLst>
  <p:notesMasterIdLst>
    <p:notesMasterId r:id="rId18"/>
  </p:notesMasterIdLst>
  <p:sldIdLst>
    <p:sldId id="360" r:id="rId2"/>
    <p:sldId id="362" r:id="rId3"/>
    <p:sldId id="355" r:id="rId4"/>
    <p:sldId id="376" r:id="rId5"/>
    <p:sldId id="377" r:id="rId6"/>
    <p:sldId id="378" r:id="rId7"/>
    <p:sldId id="379" r:id="rId8"/>
    <p:sldId id="380" r:id="rId9"/>
    <p:sldId id="381" r:id="rId10"/>
    <p:sldId id="382" r:id="rId11"/>
    <p:sldId id="384" r:id="rId12"/>
    <p:sldId id="383" r:id="rId13"/>
    <p:sldId id="385" r:id="rId14"/>
    <p:sldId id="391" r:id="rId15"/>
    <p:sldId id="389" r:id="rId16"/>
    <p:sldId id="390" r:id="rId17"/>
  </p:sldIdLst>
  <p:sldSz cx="12192000" cy="6858000"/>
  <p:notesSz cx="20104100" cy="1130935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Start" id="{DD29F31D-FD3E-4656-95C7-E134B4FAAFA1}">
          <p14:sldIdLst>
            <p14:sldId id="360"/>
            <p14:sldId id="362"/>
            <p14:sldId id="355"/>
            <p14:sldId id="376"/>
            <p14:sldId id="377"/>
            <p14:sldId id="378"/>
            <p14:sldId id="379"/>
            <p14:sldId id="380"/>
            <p14:sldId id="381"/>
            <p14:sldId id="382"/>
            <p14:sldId id="384"/>
            <p14:sldId id="383"/>
            <p14:sldId id="385"/>
            <p14:sldId id="391"/>
            <p14:sldId id="389"/>
            <p14:sldId id="390"/>
          </p14:sldIdLst>
        </p14:section>
      </p14:sectionLst>
    </p:ext>
    <p:ext uri="{EFAFB233-063F-42B5-8137-9DF3F51BA10A}">
      <p15:sldGuideLst xmlns:p15="http://schemas.microsoft.com/office/powerpoint/2012/main">
        <p15:guide id="2" pos="7008" userDrawn="1">
          <p15:clr>
            <a:srgbClr val="000000"/>
          </p15:clr>
        </p15:guide>
        <p15:guide id="3" orient="horz" pos="32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3908F"/>
    <a:srgbClr val="D0D1D2"/>
    <a:srgbClr val="8DB4E2"/>
    <a:srgbClr val="92B573"/>
    <a:srgbClr val="538DD5"/>
    <a:srgbClr val="D9D9D9"/>
    <a:srgbClr val="000000"/>
    <a:srgbClr val="005493"/>
    <a:srgbClr val="F0F2F4"/>
    <a:srgbClr val="A6A6A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1CB66AA-850D-4605-A19E-2ED404D436C7}">
  <a:tblStyle styleId="{71CB66AA-850D-4605-A19E-2ED404D436C7}"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809C1C93-8995-4D9E-87C8-A8817AF97DB9}" styleName="Table_1">
    <a:wholeTbl>
      <a:tcTxStyle b="off" i="off">
        <a:font>
          <a:latin typeface="Calibri"/>
          <a:ea typeface="Calibri"/>
          <a:cs typeface="Calibri"/>
        </a:font>
        <a:schemeClr val="dk1"/>
      </a:tcTxStyle>
      <a:tcStyle>
        <a:tcBdr>
          <a:left>
            <a:ln w="9525" cap="flat" cmpd="sng">
              <a:solidFill>
                <a:srgbClr val="000000">
                  <a:alpha val="0"/>
                </a:srgbClr>
              </a:solidFill>
              <a:prstDash val="solid"/>
              <a:round/>
              <a:headEnd type="none" w="sm" len="sm"/>
              <a:tailEnd type="none" w="sm" len="sm"/>
            </a:ln>
          </a:left>
          <a:right>
            <a:ln w="9525" cap="flat" cmpd="sng">
              <a:solidFill>
                <a:srgbClr val="000000">
                  <a:alpha val="0"/>
                </a:srgbClr>
              </a:solidFill>
              <a:prstDash val="solid"/>
              <a:round/>
              <a:headEnd type="none" w="sm" len="sm"/>
              <a:tailEnd type="none" w="sm" len="sm"/>
            </a:ln>
          </a:right>
          <a:top>
            <a:ln w="9525" cap="flat" cmpd="sng">
              <a:solidFill>
                <a:srgbClr val="000000">
                  <a:alpha val="0"/>
                </a:srgbClr>
              </a:solidFill>
              <a:prstDash val="solid"/>
              <a:round/>
              <a:headEnd type="none" w="sm" len="sm"/>
              <a:tailEnd type="none" w="sm" len="sm"/>
            </a:ln>
          </a:top>
          <a:bottom>
            <a:ln w="9525" cap="flat" cmpd="sng">
              <a:solidFill>
                <a:srgbClr val="000000">
                  <a:alpha val="0"/>
                </a:srgbClr>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alpha val="0"/>
            </a:srgbClr>
          </a:solidFill>
        </a:fill>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E8A09481-35D7-4565-9225-4E10A05E4E98}" styleName="Table_2">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455" autoAdjust="0"/>
    <p:restoredTop sz="93240" autoAdjust="0"/>
  </p:normalViewPr>
  <p:slideViewPr>
    <p:cSldViewPr snapToGrid="0">
      <p:cViewPr>
        <p:scale>
          <a:sx n="62" d="100"/>
          <a:sy n="62" d="100"/>
        </p:scale>
        <p:origin x="806" y="404"/>
      </p:cViewPr>
      <p:guideLst>
        <p:guide pos="7008"/>
        <p:guide orient="horz" pos="32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6281738" y="847725"/>
            <a:ext cx="7542212" cy="42418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2010400" y="5371925"/>
            <a:ext cx="16083275" cy="50892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1354270404"/>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endParaRPr lang="en-US" dirty="0"/>
          </a:p>
        </p:txBody>
      </p:sp>
    </p:spTree>
    <p:extLst>
      <p:ext uri="{BB962C8B-B14F-4D97-AF65-F5344CB8AC3E}">
        <p14:creationId xmlns:p14="http://schemas.microsoft.com/office/powerpoint/2010/main" val="30049691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51e91fc5f9_1_7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51e91fc5f9_1_7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Amrom Obstfeld MD, PhD, is the Medical Director of the Division of Pathology Informatics as well as the Hematology Laboratory at Children’s Hospital of Philadelphia. After receiving his MD and PhD degrees from the College of Physicians and Surgeons at Columbia University, he went on to train in Clinical Pathology at the Hospital of the University of Pennsylvania. In addition to his duties within the Hematology Laboratory, Dr. Obstfeld’s clinical responsibilities include leading the development of analytic tools to aid in </a:t>
            </a:r>
            <a:r>
              <a:rPr lang="en">
                <a:solidFill>
                  <a:schemeClr val="dk1"/>
                </a:solidFill>
              </a:rPr>
              <a:t>laboratory quality </a:t>
            </a:r>
            <a:r>
              <a:rPr lang="en"/>
              <a:t>management, administration, and operation, and interfacing with other groups throughout the hospital on informatics initiatives.. His research focuses on utilizing clinical and pre-clinical laboratory data sets for predicting diagnosis and prognosis using statistical and machine learning techniques. Dr. Obstfeld plays a major role in designing and implementing educational experiences for pathology trainees and faculty </a:t>
            </a:r>
            <a:r>
              <a:rPr lang="en">
                <a:solidFill>
                  <a:schemeClr val="dk1"/>
                </a:solidFill>
              </a:rPr>
              <a:t>at the University of Pennsylvania </a:t>
            </a:r>
            <a:r>
              <a:rPr lang="en"/>
              <a:t>within the areas of clinical and pathology informatics. </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21100463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endParaRPr lang="en-US" dirty="0"/>
          </a:p>
        </p:txBody>
      </p:sp>
    </p:spTree>
    <p:extLst>
      <p:ext uri="{BB962C8B-B14F-4D97-AF65-F5344CB8AC3E}">
        <p14:creationId xmlns:p14="http://schemas.microsoft.com/office/powerpoint/2010/main" val="34444286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endParaRPr lang="en-US"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A193586-FEB5-7C43-8F44-7EFAE4EECA28}" type="slidenum">
              <a:rPr lang="en-US" smtClean="0"/>
              <a:t>14</a:t>
            </a:fld>
            <a:endParaRPr lang="en-US"/>
          </a:p>
        </p:txBody>
      </p:sp>
    </p:spTree>
    <p:extLst>
      <p:ext uri="{BB962C8B-B14F-4D97-AF65-F5344CB8AC3E}">
        <p14:creationId xmlns:p14="http://schemas.microsoft.com/office/powerpoint/2010/main" val="23743872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g51e91fc5f9_1_26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6" name="Google Shape;366;g51e91fc5f9_1_26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313630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g56d7411d3e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2" name="Google Shape;372;g56d7411d3e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817844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5010" y="8684684"/>
            <a:ext cx="2971800" cy="457200"/>
          </a:xfrm>
          <a:prstGeom prst="rect">
            <a:avLst/>
          </a:prstGeom>
        </p:spPr>
        <p:txBody>
          <a:bodyPr/>
          <a:lstStyle/>
          <a:p>
            <a:fld id="{0A193586-FEB5-7C43-8F44-7EFAE4EECA28}" type="slidenum">
              <a:rPr lang="en-US" smtClean="0"/>
              <a:t>4</a:t>
            </a:fld>
            <a:endParaRPr lang="en-US"/>
          </a:p>
        </p:txBody>
      </p:sp>
    </p:spTree>
    <p:extLst>
      <p:ext uri="{BB962C8B-B14F-4D97-AF65-F5344CB8AC3E}">
        <p14:creationId xmlns:p14="http://schemas.microsoft.com/office/powerpoint/2010/main" val="29538991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51e91fc5f9_1_24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 name="Google Shape;331;g51e91fc5f9_1_24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346044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51e91fc5f9_1_24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51e91fc5f9_1_24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655941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endParaRPr lang="en-US" dirty="0"/>
          </a:p>
        </p:txBody>
      </p:sp>
    </p:spTree>
    <p:extLst>
      <p:ext uri="{BB962C8B-B14F-4D97-AF65-F5344CB8AC3E}">
        <p14:creationId xmlns:p14="http://schemas.microsoft.com/office/powerpoint/2010/main" val="42911212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51e91fc5f9_1_7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 name="Google Shape;291;g51e91fc5f9_1_7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a:solidFill>
                  <a:schemeClr val="dk1"/>
                </a:solidFill>
              </a:rPr>
              <a:t>Daniel S. Herman</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a:solidFill>
                  <a:schemeClr val="dk1"/>
                </a:solidFill>
              </a:rPr>
              <a:t>Assistant Professor of Pathology and Laboratory Medicine, University of Pennsylvania; Director of Endocrinology, Hospital of the University of Pennsylvania</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a:solidFill>
                  <a:schemeClr val="dk1"/>
                </a:solidFill>
              </a:rPr>
              <a:t>PHILADELPHIA, PA | </a:t>
            </a:r>
            <a:r>
              <a:rPr lang="en">
                <a:solidFill>
                  <a:srgbClr val="954F72"/>
                </a:solidFill>
              </a:rPr>
              <a:t>daniel.herman2@pennmedicine.upenn.edu</a:t>
            </a:r>
            <a:endParaRPr>
              <a:solidFill>
                <a:srgbClr val="954F72"/>
              </a:solidFill>
            </a:endParaRPr>
          </a:p>
          <a:p>
            <a:pPr marL="0" lvl="0" indent="0" algn="l" rtl="0">
              <a:lnSpc>
                <a:spcPct val="115000"/>
              </a:lnSpc>
              <a:spcBef>
                <a:spcPts val="0"/>
              </a:spcBef>
              <a:spcAft>
                <a:spcPts val="0"/>
              </a:spcAft>
              <a:buClr>
                <a:schemeClr val="dk1"/>
              </a:buClr>
              <a:buSzPts val="1100"/>
              <a:buFont typeface="Arial"/>
              <a:buNone/>
            </a:pPr>
            <a:r>
              <a:rPr lang="en">
                <a:solidFill>
                  <a:schemeClr val="dk1"/>
                </a:solidFill>
              </a:rPr>
              <a:t> </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a:solidFill>
                  <a:schemeClr val="dk1"/>
                </a:solidFill>
              </a:rPr>
              <a:t>Daniel Herman practices clinical pathology at the University of Pennsylvania, where he directs the Endocrinology laboratory at the Hospital of the University of Pennsylvania. He completed his MD and PhD degrees at Harvard Medical School and trained in Clinical Pathology at the University of Washington. His current clinical practice, in addition to clinical chemistry, includes leading informatics projects to make better use of existing laboratory data in the form of live operational dashboards, test utilization reports, and identification of missing patient diagnoses. His research group has been developing EHR-based methods to improve population health screening, focused recently on improving population hypertension management by identifying patients with undiagnosed primary aldosteronism. He is also interested in the intersection of pathology and policy and currently serves as College of American Pathology State Issue Advisor for Pennsylvania.</a:t>
            </a:r>
            <a:endParaRPr>
              <a:solidFill>
                <a:schemeClr val="dk1"/>
              </a:solidFill>
            </a:endParaRPr>
          </a:p>
        </p:txBody>
      </p:sp>
    </p:spTree>
    <p:extLst>
      <p:ext uri="{BB962C8B-B14F-4D97-AF65-F5344CB8AC3E}">
        <p14:creationId xmlns:p14="http://schemas.microsoft.com/office/powerpoint/2010/main" val="4705502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51e91fc5f9_1_7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 name="Google Shape;298;g51e91fc5f9_1_7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Bio:</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a:t>After completing high school in Germany, Stephan crossed the Atlantic to study in New York City. From there, he went on to complete Penn's Medical Scientist Training Program (MSTP). In his Pathology residency, Stephan was shocked by the lack of informatics education. So he developed a course in data science specifically tailored for physicians and other health care professionals who deal with clinical data, and he's teaching this course at the Perelman School of Medicine at the University of Pennsylvania.</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
              <a:t>Stephan works at CHOP where he serves as the Assistant Director of the Cell and Gene Therapy Lab. He is also a part of the new Division of Pathology Informatics where he is promoting physician informatics education. </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11540310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51e91fc5f9_1_7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51e91fc5f9_1_7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Patrick Mathias, MD, PhD, is the Associate Medical Director of the Informatics Division in the Department of Laboratory Medicine at the University of Washington School of Medicine. He completed his MD and PhD in Bioengineering at the University of Illinois in Urbana-Champaign, followed by a clinical pathology residency and a clinical informatics fellowship at the University of Washington School of Medicine. His interests include developing data science and analytics as a core competency to improve clinical lab operations and laboratory stewardship, and applying clinical informatics approaches to mitigate laboratory-associated diagnostic errors. He is interested in developing and improving programming and data science education across all levels of pathology practice.</a:t>
            </a:r>
            <a:endParaRPr/>
          </a:p>
        </p:txBody>
      </p:sp>
    </p:spTree>
    <p:extLst>
      <p:ext uri="{BB962C8B-B14F-4D97-AF65-F5344CB8AC3E}">
        <p14:creationId xmlns:p14="http://schemas.microsoft.com/office/powerpoint/2010/main" val="14807493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51e91fc5f9_1_8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51e91fc5f9_1_8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Joseph Rudolf, MD is the Director of Laboratory Medicine and Pathology Informatics in the Department of Laboratory Medicine and Pathology at the University of Minnesota in Minneapolis, Minnesota.  He earned his medical degree (2012) from the University of Washington School of Medicine in Seattle, Washington. He completed his residency training in Clinical Pathology (2015) and fellowship in Clinical Informatics (2017) at the Massachusetts General Hospital in Boston, Massachusetts.  His clinical and research interests focus on the intersection of informatics and clinical operations including clinical decision support, utilization management, and reporting and analytics. He is also passionate about clinical process improvement and initiatives to support quality and safety.</a:t>
            </a:r>
            <a:endParaRPr/>
          </a:p>
        </p:txBody>
      </p:sp>
    </p:spTree>
    <p:extLst>
      <p:ext uri="{BB962C8B-B14F-4D97-AF65-F5344CB8AC3E}">
        <p14:creationId xmlns:p14="http://schemas.microsoft.com/office/powerpoint/2010/main" val="25352516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3.mov"/><Relationship Id="rId1" Type="http://schemas.microsoft.com/office/2007/relationships/media" Target="../media/media3.mov"/><Relationship Id="rId4"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4.mov"/><Relationship Id="rId1" Type="http://schemas.microsoft.com/office/2007/relationships/media" Target="../media/media4.mov"/><Relationship Id="rId4"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2.mov"/><Relationship Id="rId1" Type="http://schemas.microsoft.com/office/2007/relationships/media" Target="../media/media2.mov"/><Relationship Id="rId5" Type="http://schemas.openxmlformats.org/officeDocument/2006/relationships/image" Target="../media/image4.png"/><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F50D20D1-FB23-684F-9AB5-129D6BD98B56}" type="datetimeFigureOut">
              <a:rPr lang="en-US" smtClean="0">
                <a:solidFill>
                  <a:prstClr val="black">
                    <a:lumMod val="95000"/>
                    <a:lumOff val="5000"/>
                  </a:prstClr>
                </a:solidFill>
              </a:rPr>
              <a:pPr/>
              <a:t>6/24/2020</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3073393"/>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Your_Turn_3min">
    <p:spTree>
      <p:nvGrpSpPr>
        <p:cNvPr id="1" name=""/>
        <p:cNvGrpSpPr/>
        <p:nvPr/>
      </p:nvGrpSpPr>
      <p:grpSpPr>
        <a:xfrm>
          <a:off x="0" y="0"/>
          <a:ext cx="0" cy="0"/>
          <a:chOff x="0" y="0"/>
          <a:chExt cx="0" cy="0"/>
        </a:xfrm>
      </p:grpSpPr>
      <p:pic>
        <p:nvPicPr>
          <p:cNvPr id="6" name="timer_3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6/24/2020</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349752423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extLst mod="1">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Your_Turn_1min">
    <p:spTree>
      <p:nvGrpSpPr>
        <p:cNvPr id="1" name=""/>
        <p:cNvGrpSpPr/>
        <p:nvPr/>
      </p:nvGrpSpPr>
      <p:grpSpPr>
        <a:xfrm>
          <a:off x="0" y="0"/>
          <a:ext cx="0" cy="0"/>
          <a:chOff x="0" y="0"/>
          <a:chExt cx="0" cy="0"/>
        </a:xfrm>
      </p:grpSpPr>
      <p:pic>
        <p:nvPicPr>
          <p:cNvPr id="67" name="timer_1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6/24/2020</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341107032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7"/>
                                        </p:tgtEl>
                                      </p:cBhvr>
                                    </p:cmd>
                                  </p:childTnLst>
                                </p:cTn>
                              </p:par>
                            </p:childTnLst>
                          </p:cTn>
                        </p:par>
                      </p:childTnLst>
                    </p:cTn>
                  </p:par>
                </p:childTnLst>
              </p:cTn>
              <p:nextCondLst>
                <p:cond evt="onClick" delay="0">
                  <p:tgtEl>
                    <p:spTgt spid="67"/>
                  </p:tgtEl>
                </p:cond>
              </p:nextCondLst>
            </p:seq>
            <p:video>
              <p:cMediaNode vol="80000">
                <p:cTn id="7" fill="hold" display="0">
                  <p:stCondLst>
                    <p:cond delay="indefinite"/>
                  </p:stCondLst>
                </p:cTn>
                <p:tgtEl>
                  <p:spTgt spid="67"/>
                </p:tgtEl>
              </p:cMediaNode>
            </p:video>
          </p:childTnLst>
        </p:cTn>
      </p:par>
    </p:tnLst>
  </p:timing>
  <p:extLst mod="1">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6/24/2020</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3149256948"/>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6/24/2020</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1087430054"/>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6/24/2020</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r>
              <a:rPr lang="en-US">
                <a:solidFill>
                  <a:prstClr val="black">
                    <a:lumMod val="95000"/>
                    <a:lumOff val="5000"/>
                  </a:prstClr>
                </a:solidFill>
              </a:rPr>
              <a:t>
              </a:t>
            </a:r>
            <a:endParaRPr lang="en-US" dirty="0">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985639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6/24/2020</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331986019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6/24/2020</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0092194"/>
      </p:ext>
    </p:extLst>
  </p:cSld>
  <p:clrMapOvr>
    <a:masterClrMapping/>
  </p:clrMapOvr>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p:cSld name="1_Title Only">
    <p:spTree>
      <p:nvGrpSpPr>
        <p:cNvPr id="1" name="Shape 23"/>
        <p:cNvGrpSpPr/>
        <p:nvPr/>
      </p:nvGrpSpPr>
      <p:grpSpPr>
        <a:xfrm>
          <a:off x="0" y="0"/>
          <a:ext cx="0" cy="0"/>
          <a:chOff x="0" y="0"/>
          <a:chExt cx="0" cy="0"/>
        </a:xfrm>
      </p:grpSpPr>
      <p:sp>
        <p:nvSpPr>
          <p:cNvPr id="24" name="Google Shape;24;p4"/>
          <p:cNvSpPr txBox="1">
            <a:spLocks noGrp="1"/>
          </p:cNvSpPr>
          <p:nvPr>
            <p:ph type="title"/>
          </p:nvPr>
        </p:nvSpPr>
        <p:spPr>
          <a:xfrm>
            <a:off x="4597825" y="614555"/>
            <a:ext cx="2996437" cy="777536"/>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sz="4420" b="0" i="0">
                <a:solidFill>
                  <a:srgbClr val="005493"/>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 name="Google Shape;25;p4"/>
          <p:cNvSpPr txBox="1">
            <a:spLocks noGrp="1"/>
          </p:cNvSpPr>
          <p:nvPr>
            <p:ph type="ftr" idx="11"/>
          </p:nvPr>
        </p:nvSpPr>
        <p:spPr>
          <a:xfrm>
            <a:off x="4145280" y="6377941"/>
            <a:ext cx="3901372" cy="342964"/>
          </a:xfrm>
          <a:prstGeom prst="rect">
            <a:avLst/>
          </a:prstGeom>
          <a:noFill/>
          <a:ln>
            <a:noFill/>
          </a:ln>
        </p:spPr>
        <p:txBody>
          <a:bodyPr spcFirstLastPara="1" wrap="square" lIns="0" tIns="0" rIns="0" bIns="0" anchor="t" anchorCtr="0"/>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4"/>
          <p:cNvSpPr txBox="1">
            <a:spLocks noGrp="1"/>
          </p:cNvSpPr>
          <p:nvPr>
            <p:ph type="dt" idx="10"/>
          </p:nvPr>
        </p:nvSpPr>
        <p:spPr>
          <a:xfrm>
            <a:off x="609600" y="6377941"/>
            <a:ext cx="2804134" cy="342964"/>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4"/>
          <p:cNvSpPr txBox="1">
            <a:spLocks noGrp="1"/>
          </p:cNvSpPr>
          <p:nvPr>
            <p:ph type="sldNum" idx="12"/>
          </p:nvPr>
        </p:nvSpPr>
        <p:spPr>
          <a:xfrm>
            <a:off x="8778241" y="6377941"/>
            <a:ext cx="2804134" cy="342964"/>
          </a:xfrm>
          <a:prstGeom prst="rect">
            <a:avLst/>
          </a:prstGeom>
          <a:noFill/>
          <a:ln>
            <a:noFill/>
          </a:ln>
        </p:spPr>
        <p:txBody>
          <a:bodyPr spcFirstLastPara="1" wrap="square" lIns="0" tIns="0" rIns="0" bIns="0" anchor="t"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330463091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lank">
  <p:cSld name="1_Blank">
    <p:spTree>
      <p:nvGrpSpPr>
        <p:cNvPr id="1" name="Shape 28"/>
        <p:cNvGrpSpPr/>
        <p:nvPr/>
      </p:nvGrpSpPr>
      <p:grpSpPr>
        <a:xfrm>
          <a:off x="0" y="0"/>
          <a:ext cx="0" cy="0"/>
          <a:chOff x="0" y="0"/>
          <a:chExt cx="0" cy="0"/>
        </a:xfrm>
      </p:grpSpPr>
      <p:sp>
        <p:nvSpPr>
          <p:cNvPr id="29" name="Google Shape;29;p5"/>
          <p:cNvSpPr txBox="1">
            <a:spLocks noGrp="1"/>
          </p:cNvSpPr>
          <p:nvPr>
            <p:ph type="ftr" idx="11"/>
          </p:nvPr>
        </p:nvSpPr>
        <p:spPr>
          <a:xfrm>
            <a:off x="4145280" y="6377941"/>
            <a:ext cx="3901372" cy="342964"/>
          </a:xfrm>
          <a:prstGeom prst="rect">
            <a:avLst/>
          </a:prstGeom>
          <a:noFill/>
          <a:ln>
            <a:noFill/>
          </a:ln>
        </p:spPr>
        <p:txBody>
          <a:bodyPr spcFirstLastPara="1" wrap="square" lIns="0" tIns="0" rIns="0" bIns="0" anchor="t" anchorCtr="0"/>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5"/>
          <p:cNvSpPr txBox="1">
            <a:spLocks noGrp="1"/>
          </p:cNvSpPr>
          <p:nvPr>
            <p:ph type="dt" idx="10"/>
          </p:nvPr>
        </p:nvSpPr>
        <p:spPr>
          <a:xfrm>
            <a:off x="609600" y="6377941"/>
            <a:ext cx="2804134" cy="342964"/>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5"/>
          <p:cNvSpPr txBox="1">
            <a:spLocks noGrp="1"/>
          </p:cNvSpPr>
          <p:nvPr>
            <p:ph type="sldNum" idx="12"/>
          </p:nvPr>
        </p:nvSpPr>
        <p:spPr>
          <a:xfrm>
            <a:off x="8778241" y="6377941"/>
            <a:ext cx="2804134" cy="342964"/>
          </a:xfrm>
          <a:prstGeom prst="rect">
            <a:avLst/>
          </a:prstGeom>
          <a:noFill/>
          <a:ln>
            <a:noFill/>
          </a:ln>
        </p:spPr>
        <p:txBody>
          <a:bodyPr spcFirstLastPara="1" wrap="square" lIns="0" tIns="0" rIns="0" bIns="0" anchor="t"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405668748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userDrawn="1">
  <p:cSld name="2_Section Header">
    <p:spTree>
      <p:nvGrpSpPr>
        <p:cNvPr id="1" name=""/>
        <p:cNvGrpSpPr/>
        <p:nvPr/>
      </p:nvGrpSpPr>
      <p:grpSpPr>
        <a:xfrm>
          <a:off x="0" y="0"/>
          <a:ext cx="0" cy="0"/>
          <a:chOff x="0" y="0"/>
          <a:chExt cx="0" cy="0"/>
        </a:xfrm>
      </p:grpSpPr>
      <p:sp>
        <p:nvSpPr>
          <p:cNvPr id="9" name="Rectangle 8"/>
          <p:cNvSpPr/>
          <p:nvPr/>
        </p:nvSpPr>
        <p:spPr>
          <a:xfrm>
            <a:off x="0" y="0"/>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02443" y="2683193"/>
            <a:ext cx="11187112" cy="1463040"/>
          </a:xfrm>
        </p:spPr>
        <p:txBody>
          <a:bodyPr anchor="ctr">
            <a:normAutofit/>
          </a:bodyPr>
          <a:lstStyle>
            <a:lvl1pPr algn="ctr">
              <a:defRPr sz="5000" b="0" spc="200" baseline="0"/>
            </a:lvl1pPr>
          </a:lstStyle>
          <a:p>
            <a:r>
              <a:rPr lang="en-US"/>
              <a:t>Click to edit Master title style</a:t>
            </a:r>
            <a:endParaRPr lang="en-US" dirty="0"/>
          </a:p>
        </p:txBody>
      </p:sp>
      <p:sp>
        <p:nvSpPr>
          <p:cNvPr id="10" name="Rectangle 9"/>
          <p:cNvSpPr/>
          <p:nvPr userDrawn="1"/>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p:cNvSpPr/>
          <p:nvPr userDrawn="1"/>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503497673"/>
      </p:ext>
    </p:extLst>
  </p:cSld>
  <p:clrMapOvr>
    <a:masterClrMapping/>
  </p:clrMapOvr>
  <p:extLst mod="1">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6/24/2020</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48433971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 1 column + image">
  <p:cSld name="Title + 1 column + image">
    <p:spTree>
      <p:nvGrpSpPr>
        <p:cNvPr id="1" name="Shape 263"/>
        <p:cNvGrpSpPr/>
        <p:nvPr/>
      </p:nvGrpSpPr>
      <p:grpSpPr>
        <a:xfrm>
          <a:off x="0" y="0"/>
          <a:ext cx="0" cy="0"/>
          <a:chOff x="0" y="0"/>
          <a:chExt cx="0" cy="0"/>
        </a:xfrm>
      </p:grpSpPr>
      <p:sp>
        <p:nvSpPr>
          <p:cNvPr id="264" name="Google Shape;264;p16"/>
          <p:cNvSpPr/>
          <p:nvPr/>
        </p:nvSpPr>
        <p:spPr>
          <a:xfrm>
            <a:off x="6646867" y="200"/>
            <a:ext cx="5545200" cy="6858000"/>
          </a:xfrm>
          <a:prstGeom prst="rect">
            <a:avLst/>
          </a:prstGeom>
          <a:solidFill>
            <a:srgbClr val="00041C">
              <a:alpha val="1846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000"/>
          </a:p>
        </p:txBody>
      </p:sp>
      <p:sp>
        <p:nvSpPr>
          <p:cNvPr id="265" name="Google Shape;265;p16"/>
          <p:cNvSpPr txBox="1">
            <a:spLocks noGrp="1"/>
          </p:cNvSpPr>
          <p:nvPr>
            <p:ph type="sldNum" idx="12"/>
          </p:nvPr>
        </p:nvSpPr>
        <p:spPr>
          <a:xfrm>
            <a:off x="11448767" y="-15833"/>
            <a:ext cx="743200" cy="7304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algn="r"/>
            <a:fld id="{00000000-1234-1234-1234-123412341234}" type="slidenum">
              <a:rPr lang="en" smtClean="0"/>
              <a:pPr algn="r"/>
              <a:t>‹#›</a:t>
            </a:fld>
            <a:endParaRPr lang="en"/>
          </a:p>
        </p:txBody>
      </p:sp>
      <p:sp>
        <p:nvSpPr>
          <p:cNvPr id="266" name="Google Shape;266;p16"/>
          <p:cNvSpPr txBox="1">
            <a:spLocks noGrp="1"/>
          </p:cNvSpPr>
          <p:nvPr>
            <p:ph type="title"/>
          </p:nvPr>
        </p:nvSpPr>
        <p:spPr>
          <a:xfrm>
            <a:off x="603632" y="827893"/>
            <a:ext cx="5313600" cy="1143200"/>
          </a:xfrm>
          <a:prstGeom prst="rect">
            <a:avLst/>
          </a:prstGeom>
        </p:spPr>
        <p:txBody>
          <a:bodyPr spcFirstLastPara="1" wrap="square" lIns="91425" tIns="91425" rIns="91425" bIns="91425" anchor="t" anchorCtr="0"/>
          <a:lstStyle>
            <a:lvl1pPr lvl="0" rtl="0">
              <a:spcBef>
                <a:spcPts val="0"/>
              </a:spcBef>
              <a:spcAft>
                <a:spcPts val="0"/>
              </a:spcAft>
              <a:buClr>
                <a:schemeClr val="lt1"/>
              </a:buClr>
              <a:buSzPts val="2800"/>
              <a:buNone/>
              <a:defRPr>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267" name="Google Shape;267;p16"/>
          <p:cNvSpPr txBox="1">
            <a:spLocks noGrp="1"/>
          </p:cNvSpPr>
          <p:nvPr>
            <p:ph type="body" idx="1"/>
          </p:nvPr>
        </p:nvSpPr>
        <p:spPr>
          <a:xfrm>
            <a:off x="603636" y="1883571"/>
            <a:ext cx="5313600" cy="4131200"/>
          </a:xfrm>
          <a:prstGeom prst="rect">
            <a:avLst/>
          </a:prstGeom>
        </p:spPr>
        <p:txBody>
          <a:bodyPr spcFirstLastPara="1" wrap="square" lIns="91425" tIns="91425" rIns="91425" bIns="91425" anchor="t" anchorCtr="0"/>
          <a:lstStyle>
            <a:lvl1pPr marL="609585" lvl="0" indent="-457189" rtl="0">
              <a:spcBef>
                <a:spcPts val="0"/>
              </a:spcBef>
              <a:spcAft>
                <a:spcPts val="0"/>
              </a:spcAft>
              <a:buSzPts val="1800"/>
              <a:buChar char="●"/>
              <a:defRPr>
                <a:solidFill>
                  <a:schemeClr val="lt1"/>
                </a:solidFill>
              </a:defRPr>
            </a:lvl1pPr>
            <a:lvl2pPr marL="1219170" lvl="1" indent="-423323" rtl="0">
              <a:spcBef>
                <a:spcPts val="2133"/>
              </a:spcBef>
              <a:spcAft>
                <a:spcPts val="0"/>
              </a:spcAft>
              <a:buSzPts val="1400"/>
              <a:buChar char="○"/>
              <a:defRPr>
                <a:solidFill>
                  <a:schemeClr val="lt1"/>
                </a:solidFill>
              </a:defRPr>
            </a:lvl2pPr>
            <a:lvl3pPr marL="1828754" lvl="2" indent="-423323" rtl="0">
              <a:spcBef>
                <a:spcPts val="2133"/>
              </a:spcBef>
              <a:spcAft>
                <a:spcPts val="0"/>
              </a:spcAft>
              <a:buSzPts val="1400"/>
              <a:buChar char="■"/>
              <a:defRPr>
                <a:solidFill>
                  <a:schemeClr val="lt1"/>
                </a:solidFill>
              </a:defRPr>
            </a:lvl3pPr>
            <a:lvl4pPr marL="2438339" lvl="3" indent="-423323" rtl="0">
              <a:spcBef>
                <a:spcPts val="2133"/>
              </a:spcBef>
              <a:spcAft>
                <a:spcPts val="0"/>
              </a:spcAft>
              <a:buSzPts val="1400"/>
              <a:buChar char="●"/>
              <a:defRPr>
                <a:solidFill>
                  <a:schemeClr val="lt1"/>
                </a:solidFill>
              </a:defRPr>
            </a:lvl4pPr>
            <a:lvl5pPr marL="3047924" lvl="4" indent="-423323" rtl="0">
              <a:spcBef>
                <a:spcPts val="2133"/>
              </a:spcBef>
              <a:spcAft>
                <a:spcPts val="0"/>
              </a:spcAft>
              <a:buSzPts val="1400"/>
              <a:buChar char="○"/>
              <a:defRPr>
                <a:solidFill>
                  <a:schemeClr val="lt1"/>
                </a:solidFill>
              </a:defRPr>
            </a:lvl5pPr>
            <a:lvl6pPr marL="3657509" lvl="5" indent="-423323" rtl="0">
              <a:spcBef>
                <a:spcPts val="2133"/>
              </a:spcBef>
              <a:spcAft>
                <a:spcPts val="0"/>
              </a:spcAft>
              <a:buSzPts val="1400"/>
              <a:buChar char="■"/>
              <a:defRPr>
                <a:solidFill>
                  <a:schemeClr val="lt1"/>
                </a:solidFill>
              </a:defRPr>
            </a:lvl6pPr>
            <a:lvl7pPr marL="4267093" lvl="6" indent="-423323" rtl="0">
              <a:spcBef>
                <a:spcPts val="2133"/>
              </a:spcBef>
              <a:spcAft>
                <a:spcPts val="0"/>
              </a:spcAft>
              <a:buSzPts val="1400"/>
              <a:buChar char="●"/>
              <a:defRPr>
                <a:solidFill>
                  <a:schemeClr val="lt1"/>
                </a:solidFill>
              </a:defRPr>
            </a:lvl7pPr>
            <a:lvl8pPr marL="4876678" lvl="7" indent="-423323" rtl="0">
              <a:spcBef>
                <a:spcPts val="2133"/>
              </a:spcBef>
              <a:spcAft>
                <a:spcPts val="0"/>
              </a:spcAft>
              <a:buSzPts val="1400"/>
              <a:buChar char="○"/>
              <a:defRPr>
                <a:solidFill>
                  <a:schemeClr val="lt1"/>
                </a:solidFill>
              </a:defRPr>
            </a:lvl8pPr>
            <a:lvl9pPr marL="5486263" lvl="8" indent="-423323" rtl="0">
              <a:spcBef>
                <a:spcPts val="2133"/>
              </a:spcBef>
              <a:spcAft>
                <a:spcPts val="2133"/>
              </a:spcAft>
              <a:buSzPts val="1400"/>
              <a:buChar char="■"/>
              <a:defRPr>
                <a:solidFill>
                  <a:schemeClr val="lt1"/>
                </a:solidFill>
              </a:defRPr>
            </a:lvl9pPr>
          </a:lstStyle>
          <a:p>
            <a:endParaRPr/>
          </a:p>
        </p:txBody>
      </p:sp>
    </p:spTree>
    <p:extLst>
      <p:ext uri="{BB962C8B-B14F-4D97-AF65-F5344CB8AC3E}">
        <p14:creationId xmlns:p14="http://schemas.microsoft.com/office/powerpoint/2010/main" val="107385208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lgn="r"/>
            <a:fld id="{00000000-1234-1234-1234-123412341234}" type="slidenum">
              <a:rPr lang="en" smtClean="0"/>
              <a:pPr algn="r"/>
              <a:t>‹#›</a:t>
            </a:fld>
            <a:endParaRPr lang="en"/>
          </a:p>
        </p:txBody>
      </p:sp>
    </p:spTree>
    <p:extLst>
      <p:ext uri="{BB962C8B-B14F-4D97-AF65-F5344CB8AC3E}">
        <p14:creationId xmlns:p14="http://schemas.microsoft.com/office/powerpoint/2010/main" val="25816578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6/24/2020</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4034466"/>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sp>
        <p:nvSpPr>
          <p:cNvPr id="9" name="Rectangle 8"/>
          <p:cNvSpPr/>
          <p:nvPr/>
        </p:nvSpPr>
        <p:spPr>
          <a:xfrm>
            <a:off x="0" y="0"/>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02443" y="2683193"/>
            <a:ext cx="11187112" cy="1463040"/>
          </a:xfrm>
        </p:spPr>
        <p:txBody>
          <a:bodyPr anchor="ctr">
            <a:normAutofit/>
          </a:bodyPr>
          <a:lstStyle>
            <a:lvl1pPr algn="ctr">
              <a:defRPr sz="5000" b="0" spc="200" baseline="0"/>
            </a:lvl1pPr>
          </a:lstStyle>
          <a:p>
            <a:r>
              <a:rPr lang="en-US"/>
              <a:t>Click to edit Master title style</a:t>
            </a:r>
            <a:endParaRPr lang="en-US" dirty="0"/>
          </a:p>
        </p:txBody>
      </p:sp>
      <p:sp>
        <p:nvSpPr>
          <p:cNvPr id="10" name="Rectangle 9"/>
          <p:cNvSpPr/>
          <p:nvPr userDrawn="1"/>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p:cNvSpPr/>
          <p:nvPr userDrawn="1"/>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466143341"/>
      </p:ext>
    </p:extLst>
  </p:cSld>
  <p:clrMapOvr>
    <a:masterClrMapping/>
  </p:clrMapOvr>
  <p:extLst mod="1">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6/24/2020</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982541898"/>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6/24/2020</a:t>
            </a:fld>
            <a:endParaRPr lang="en-US">
              <a:solidFill>
                <a:prstClr val="black">
                  <a:lumMod val="95000"/>
                  <a:lumOff val="5000"/>
                </a:prstClr>
              </a:solidFill>
            </a:endParaRPr>
          </a:p>
        </p:txBody>
      </p:sp>
      <p:sp>
        <p:nvSpPr>
          <p:cNvPr id="8" name="Footer Placeholder 7"/>
          <p:cNvSpPr>
            <a:spLocks noGrp="1"/>
          </p:cNvSpPr>
          <p:nvPr>
            <p:ph type="ftr" sz="quarter" idx="11"/>
          </p:nvPr>
        </p:nvSpPr>
        <p:spPr/>
        <p:txBody>
          <a:bodyPr/>
          <a:lstStyle/>
          <a:p>
            <a:endParaRPr lang="en-US">
              <a:solidFill>
                <a:prstClr val="black">
                  <a:lumMod val="95000"/>
                  <a:lumOff val="5000"/>
                </a:prstClr>
              </a:solidFill>
            </a:endParaRPr>
          </a:p>
        </p:txBody>
      </p:sp>
      <p:sp>
        <p:nvSpPr>
          <p:cNvPr id="9" name="Slide Number Placeholder 8"/>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2490791873"/>
      </p:ext>
    </p:extLst>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6/24/2020</a:t>
            </a:fld>
            <a:endParaRPr lang="en-US">
              <a:solidFill>
                <a:prstClr val="black">
                  <a:lumMod val="95000"/>
                  <a:lumOff val="5000"/>
                </a:prstClr>
              </a:solidFill>
            </a:endParaRPr>
          </a:p>
        </p:txBody>
      </p:sp>
      <p:sp>
        <p:nvSpPr>
          <p:cNvPr id="4" name="Footer Placeholder 3"/>
          <p:cNvSpPr>
            <a:spLocks noGrp="1"/>
          </p:cNvSpPr>
          <p:nvPr>
            <p:ph type="ftr" sz="quarter" idx="11"/>
          </p:nvPr>
        </p:nvSpPr>
        <p:spPr/>
        <p:txBody>
          <a:bodyPr/>
          <a:lstStyle/>
          <a:p>
            <a:endParaRPr lang="en-US">
              <a:solidFill>
                <a:prstClr val="black">
                  <a:lumMod val="95000"/>
                  <a:lumOff val="5000"/>
                </a:prstClr>
              </a:solidFill>
            </a:endParaRPr>
          </a:p>
        </p:txBody>
      </p:sp>
      <p:sp>
        <p:nvSpPr>
          <p:cNvPr id="5" name="Slide Number Placeholder 4"/>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11715747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Your_Turn_10min">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6/24/2020</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12"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4">
            <a:extLst/>
          </a:blip>
          <a:stretch>
            <a:fillRect/>
          </a:stretch>
        </p:blipFill>
        <p:spPr>
          <a:xfrm>
            <a:off x="9680030" y="5679830"/>
            <a:ext cx="2130970" cy="637613"/>
          </a:xfrm>
          <a:prstGeom prst="rect">
            <a:avLst/>
          </a:prstGeom>
          <a:ln w="12700">
            <a:solidFill>
              <a:srgbClr val="A6AAA9"/>
            </a:solidFill>
            <a:miter lim="400000"/>
          </a:ln>
        </p:spPr>
      </p:pic>
      <p:sp>
        <p:nvSpPr>
          <p:cNvPr id="18"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3935720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12"/>
                </p:tgtEl>
              </p:cMediaNode>
            </p:video>
          </p:childTnLst>
        </p:cTn>
      </p:par>
    </p:tnLst>
  </p:timing>
  <p:extLst mod="1">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Your_Turn_5min">
    <p:spTree>
      <p:nvGrpSpPr>
        <p:cNvPr id="1" name=""/>
        <p:cNvGrpSpPr/>
        <p:nvPr/>
      </p:nvGrpSpPr>
      <p:grpSpPr>
        <a:xfrm>
          <a:off x="0" y="0"/>
          <a:ext cx="0" cy="0"/>
          <a:chOff x="0" y="0"/>
          <a:chExt cx="0" cy="0"/>
        </a:xfrm>
      </p:grpSpPr>
      <p:pic>
        <p:nvPicPr>
          <p:cNvPr id="6" name="Timer_Black_W_10_Alarm-6">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8"/>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6/24/2020</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8"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5">
            <a:extLst/>
          </a:blip>
          <a:stretch>
            <a:fillRect/>
          </a:stretch>
        </p:blipFill>
        <p:spPr>
          <a:xfrm>
            <a:off x="19088406" y="11645648"/>
            <a:ext cx="4544635" cy="1359812"/>
          </a:xfrm>
          <a:prstGeom prst="rect">
            <a:avLst/>
          </a:prstGeom>
          <a:ln w="12700">
            <a:solidFill>
              <a:srgbClr val="A6AAA9"/>
            </a:solidFill>
            <a:miter lim="400000"/>
          </a:ln>
        </p:spPr>
      </p:pic>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3149920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00000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video>
              <p:cMediaNode vol="80000">
                <p:cTn id="13" fill="hold" display="0">
                  <p:stCondLst>
                    <p:cond delay="indefinite"/>
                  </p:stCondLst>
                </p:cTn>
                <p:tgtEl>
                  <p:spTgt spid="6"/>
                </p:tgtEl>
              </p:cMediaNode>
            </p:video>
          </p:childTnLst>
        </p:cTn>
      </p:par>
    </p:tnLst>
  </p:timing>
  <p:extLst mod="1">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F50D20D1-FB23-684F-9AB5-129D6BD98B56}" type="datetimeFigureOut">
              <a:rPr lang="en-US" smtClean="0">
                <a:solidFill>
                  <a:prstClr val="black">
                    <a:lumMod val="95000"/>
                    <a:lumOff val="5000"/>
                  </a:prstClr>
                </a:solidFill>
              </a:rPr>
              <a:pPr/>
              <a:t>6/24/2020</a:t>
            </a:fld>
            <a:endParaRPr lang="en-US">
              <a:solidFill>
                <a:prstClr val="black">
                  <a:lumMod val="95000"/>
                  <a:lumOff val="5000"/>
                </a:prstClr>
              </a:solidFill>
            </a:endParaRPr>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solidFill>
                <a:prstClr val="black">
                  <a:lumMod val="95000"/>
                  <a:lumOff val="5000"/>
                </a:prstClr>
              </a:solidFill>
            </a:endParaRPr>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4696890"/>
      </p:ext>
    </p:extLst>
  </p:cSld>
  <p:clrMap bg1="lt1" tx1="dk1" bg2="lt2" tx2="dk2" accent1="accent1" accent2="accent2" accent3="accent3" accent4="accent4" accent5="accent5" accent6="accent6" hlink="hlink" folHlink="folHlink"/>
  <p:sldLayoutIdLst>
    <p:sldLayoutId id="2147483657" r:id="rId1"/>
    <p:sldLayoutId id="2147483658" r:id="rId2"/>
    <p:sldLayoutId id="2147483659" r:id="rId3"/>
    <p:sldLayoutId id="2147483660" r:id="rId4"/>
    <p:sldLayoutId id="2147483661" r:id="rId5"/>
    <p:sldLayoutId id="2147483662" r:id="rId6"/>
    <p:sldLayoutId id="2147483663" r:id="rId7"/>
    <p:sldLayoutId id="2147483664" r:id="rId8"/>
    <p:sldLayoutId id="2147483665" r:id="rId9"/>
    <p:sldLayoutId id="2147483666" r:id="rId10"/>
    <p:sldLayoutId id="2147483667" r:id="rId11"/>
    <p:sldLayoutId id="2147483668" r:id="rId12"/>
    <p:sldLayoutId id="2147483669" r:id="rId13"/>
    <p:sldLayoutId id="2147483670" r:id="rId14"/>
    <p:sldLayoutId id="2147483671" r:id="rId15"/>
    <p:sldLayoutId id="2147483672" r:id="rId16"/>
    <p:sldLayoutId id="2147483674" r:id="rId17"/>
    <p:sldLayoutId id="2147483675" r:id="rId18"/>
    <p:sldLayoutId id="2147483673" r:id="rId19"/>
    <p:sldLayoutId id="2147483676" r:id="rId20"/>
    <p:sldLayoutId id="2147483678" r:id="rId21"/>
  </p:sldLayoutIdLst>
  <p:txStyles>
    <p:titleStyle>
      <a:lvl1pPr algn="l" defTabSz="914400" rtl="0" eaLnBrk="1" latinLnBrk="0" hangingPunct="1">
        <a:lnSpc>
          <a:spcPct val="80000"/>
        </a:lnSpc>
        <a:spcBef>
          <a:spcPct val="0"/>
        </a:spcBef>
        <a:buNone/>
        <a:defRPr sz="5000" kern="1200" cap="none"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2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7.xml"/><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17.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0.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E21EB-9D6E-D849-996D-9189EB63587A}"/>
              </a:ext>
            </a:extLst>
          </p:cNvPr>
          <p:cNvSpPr>
            <a:spLocks noGrp="1"/>
          </p:cNvSpPr>
          <p:nvPr>
            <p:ph type="ctrTitle"/>
          </p:nvPr>
        </p:nvSpPr>
        <p:spPr/>
        <p:txBody>
          <a:bodyPr>
            <a:noAutofit/>
          </a:bodyPr>
          <a:lstStyle/>
          <a:p>
            <a:r>
              <a:rPr lang="en-US" sz="7200" dirty="0">
                <a:solidFill>
                  <a:schemeClr val="tx1">
                    <a:lumMod val="65000"/>
                    <a:lumOff val="35000"/>
                  </a:schemeClr>
                </a:solidFill>
              </a:rPr>
              <a:t>Introduction to R Workshop </a:t>
            </a:r>
          </a:p>
        </p:txBody>
      </p:sp>
      <p:sp>
        <p:nvSpPr>
          <p:cNvPr id="3" name="Subtitle 2">
            <a:extLst>
              <a:ext uri="{FF2B5EF4-FFF2-40B4-BE49-F238E27FC236}">
                <a16:creationId xmlns:a16="http://schemas.microsoft.com/office/drawing/2014/main" id="{214B71DB-1783-DE4F-8447-5E7A1A5DC088}"/>
              </a:ext>
            </a:extLst>
          </p:cNvPr>
          <p:cNvSpPr>
            <a:spLocks noGrp="1"/>
          </p:cNvSpPr>
          <p:nvPr>
            <p:ph type="subTitle" idx="1"/>
          </p:nvPr>
        </p:nvSpPr>
        <p:spPr/>
        <p:txBody>
          <a:bodyPr>
            <a:normAutofit/>
          </a:bodyPr>
          <a:lstStyle/>
          <a:p>
            <a:r>
              <a:rPr lang="en-US" sz="2000" b="1" dirty="0" smtClean="0">
                <a:solidFill>
                  <a:schemeClr val="tx1">
                    <a:lumMod val="65000"/>
                    <a:lumOff val="35000"/>
                  </a:schemeClr>
                </a:solidFill>
              </a:rPr>
              <a:t>Amrom Obstfeld</a:t>
            </a:r>
          </a:p>
          <a:p>
            <a:r>
              <a:rPr lang="en-US" sz="2000" dirty="0">
                <a:solidFill>
                  <a:schemeClr val="tx1">
                    <a:lumMod val="65000"/>
                    <a:lumOff val="35000"/>
                  </a:schemeClr>
                </a:solidFill>
              </a:rPr>
              <a:t>Association for Pathology </a:t>
            </a:r>
            <a:r>
              <a:rPr lang="en-US" sz="2000" dirty="0" smtClean="0">
                <a:solidFill>
                  <a:schemeClr val="tx1">
                    <a:lumMod val="65000"/>
                    <a:lumOff val="35000"/>
                  </a:schemeClr>
                </a:solidFill>
              </a:rPr>
              <a:t>Informatics</a:t>
            </a:r>
            <a:endParaRPr lang="en-US" sz="2000" dirty="0" smtClean="0">
              <a:solidFill>
                <a:schemeClr val="tx1">
                  <a:lumMod val="65000"/>
                  <a:lumOff val="35000"/>
                </a:schemeClr>
              </a:solidFill>
            </a:endParaRPr>
          </a:p>
          <a:p>
            <a:r>
              <a:rPr lang="en-US" sz="2000" dirty="0" smtClean="0">
                <a:solidFill>
                  <a:schemeClr val="tx1">
                    <a:lumMod val="65000"/>
                    <a:lumOff val="35000"/>
                  </a:schemeClr>
                </a:solidFill>
              </a:rPr>
              <a:t>July 16</a:t>
            </a:r>
            <a:r>
              <a:rPr lang="en-US" sz="2000" dirty="0" smtClean="0">
                <a:solidFill>
                  <a:schemeClr val="tx1">
                    <a:lumMod val="65000"/>
                    <a:lumOff val="35000"/>
                  </a:schemeClr>
                </a:solidFill>
              </a:rPr>
              <a:t>, </a:t>
            </a:r>
            <a:r>
              <a:rPr lang="en-US" sz="2000" dirty="0" smtClean="0">
                <a:solidFill>
                  <a:schemeClr val="tx1">
                    <a:lumMod val="65000"/>
                    <a:lumOff val="35000"/>
                  </a:schemeClr>
                </a:solidFill>
              </a:rPr>
              <a:t>2020</a:t>
            </a:r>
            <a:endParaRPr lang="en-US" sz="2000" dirty="0" smtClean="0">
              <a:solidFill>
                <a:schemeClr val="tx1">
                  <a:lumMod val="65000"/>
                  <a:lumOff val="35000"/>
                </a:schemeClr>
              </a:solidFill>
            </a:endParaRPr>
          </a:p>
        </p:txBody>
      </p:sp>
    </p:spTree>
    <p:extLst>
      <p:ext uri="{BB962C8B-B14F-4D97-AF65-F5344CB8AC3E}">
        <p14:creationId xmlns:p14="http://schemas.microsoft.com/office/powerpoint/2010/main" val="171148733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23"/>
          <p:cNvSpPr txBox="1">
            <a:spLocks noGrp="1"/>
          </p:cNvSpPr>
          <p:nvPr>
            <p:ph type="title"/>
          </p:nvPr>
        </p:nvSpPr>
        <p:spPr>
          <a:xfrm>
            <a:off x="757742" y="827893"/>
            <a:ext cx="5313600" cy="1143200"/>
          </a:xfrm>
          <a:prstGeom prst="rect">
            <a:avLst/>
          </a:prstGeom>
        </p:spPr>
        <p:txBody>
          <a:bodyPr spcFirstLastPara="1" vert="horz" wrap="square" lIns="121900" tIns="121900" rIns="121900" bIns="121900" rtlCol="0" anchor="t" anchorCtr="0">
            <a:noAutofit/>
          </a:bodyPr>
          <a:lstStyle/>
          <a:p>
            <a:r>
              <a:rPr lang="en" dirty="0">
                <a:solidFill>
                  <a:srgbClr val="434343"/>
                </a:solidFill>
              </a:rPr>
              <a:t>Patrick Mathias</a:t>
            </a:r>
            <a:endParaRPr dirty="0">
              <a:solidFill>
                <a:srgbClr val="434343"/>
              </a:solidFill>
            </a:endParaRPr>
          </a:p>
        </p:txBody>
      </p:sp>
      <p:sp>
        <p:nvSpPr>
          <p:cNvPr id="308" name="Google Shape;308;p23"/>
          <p:cNvSpPr txBox="1">
            <a:spLocks noGrp="1"/>
          </p:cNvSpPr>
          <p:nvPr>
            <p:ph type="body" idx="1"/>
          </p:nvPr>
        </p:nvSpPr>
        <p:spPr>
          <a:xfrm>
            <a:off x="603636" y="1883571"/>
            <a:ext cx="5313600" cy="4131200"/>
          </a:xfrm>
          <a:prstGeom prst="rect">
            <a:avLst/>
          </a:prstGeom>
        </p:spPr>
        <p:txBody>
          <a:bodyPr spcFirstLastPara="1" vert="horz" wrap="square" lIns="121900" tIns="121900" rIns="121900" bIns="121900" rtlCol="0" anchor="t" anchorCtr="0">
            <a:noAutofit/>
          </a:bodyPr>
          <a:lstStyle/>
          <a:p>
            <a:pPr marL="0" indent="0">
              <a:buNone/>
            </a:pPr>
            <a:r>
              <a:rPr lang="en" sz="2400">
                <a:solidFill>
                  <a:srgbClr val="434343"/>
                </a:solidFill>
              </a:rPr>
              <a:t>Assistant Professor</a:t>
            </a:r>
            <a:r>
              <a:rPr lang="en">
                <a:solidFill>
                  <a:srgbClr val="434343"/>
                </a:solidFill>
              </a:rPr>
              <a:t>, </a:t>
            </a:r>
            <a:r>
              <a:rPr lang="en" sz="2400">
                <a:solidFill>
                  <a:srgbClr val="434343"/>
                </a:solidFill>
              </a:rPr>
              <a:t>Department of Laboratory Medicine </a:t>
            </a:r>
            <a:endParaRPr>
              <a:solidFill>
                <a:srgbClr val="434343"/>
              </a:solidFill>
            </a:endParaRPr>
          </a:p>
          <a:p>
            <a:pPr marL="0" indent="0">
              <a:spcBef>
                <a:spcPts val="2133"/>
              </a:spcBef>
              <a:buNone/>
            </a:pPr>
            <a:r>
              <a:rPr lang="en" sz="2400">
                <a:solidFill>
                  <a:srgbClr val="434343"/>
                </a:solidFill>
              </a:rPr>
              <a:t>University of Washington </a:t>
            </a:r>
            <a:r>
              <a:rPr lang="en">
                <a:solidFill>
                  <a:srgbClr val="434343"/>
                </a:solidFill>
              </a:rPr>
              <a:t>School of Medicine</a:t>
            </a:r>
            <a:endParaRPr>
              <a:solidFill>
                <a:srgbClr val="434343"/>
              </a:solidFill>
            </a:endParaRPr>
          </a:p>
          <a:p>
            <a:pPr marL="0" indent="0">
              <a:spcBef>
                <a:spcPts val="2133"/>
              </a:spcBef>
              <a:spcAft>
                <a:spcPts val="2133"/>
              </a:spcAft>
              <a:buNone/>
            </a:pPr>
            <a:r>
              <a:rPr lang="en">
                <a:solidFill>
                  <a:srgbClr val="434343"/>
                </a:solidFill>
              </a:rPr>
              <a:t>Associate Medical Director, Laboratory Medicine Informatics </a:t>
            </a:r>
            <a:endParaRPr>
              <a:solidFill>
                <a:srgbClr val="434343"/>
              </a:solidFill>
            </a:endParaRPr>
          </a:p>
        </p:txBody>
      </p:sp>
      <p:pic>
        <p:nvPicPr>
          <p:cNvPr id="309" name="Google Shape;309;p23"/>
          <p:cNvPicPr preferRelativeResize="0"/>
          <p:nvPr/>
        </p:nvPicPr>
        <p:blipFill>
          <a:blip r:embed="rId3">
            <a:alphaModFix/>
          </a:blip>
          <a:stretch>
            <a:fillRect/>
          </a:stretch>
        </p:blipFill>
        <p:spPr>
          <a:xfrm>
            <a:off x="8127600" y="1297833"/>
            <a:ext cx="2724600" cy="3431267"/>
          </a:xfrm>
          <a:prstGeom prst="rect">
            <a:avLst/>
          </a:prstGeom>
          <a:noFill/>
          <a:ln>
            <a:noFill/>
          </a:ln>
        </p:spPr>
      </p:pic>
    </p:spTree>
    <p:extLst>
      <p:ext uri="{BB962C8B-B14F-4D97-AF65-F5344CB8AC3E}">
        <p14:creationId xmlns:p14="http://schemas.microsoft.com/office/powerpoint/2010/main" val="11774658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p25"/>
          <p:cNvSpPr txBox="1">
            <a:spLocks noGrp="1"/>
          </p:cNvSpPr>
          <p:nvPr>
            <p:ph type="title"/>
          </p:nvPr>
        </p:nvSpPr>
        <p:spPr>
          <a:xfrm>
            <a:off x="744876" y="827893"/>
            <a:ext cx="5172356" cy="1143200"/>
          </a:xfrm>
          <a:prstGeom prst="rect">
            <a:avLst/>
          </a:prstGeom>
        </p:spPr>
        <p:txBody>
          <a:bodyPr spcFirstLastPara="1" vert="horz" wrap="square" lIns="121900" tIns="121900" rIns="121900" bIns="121900" rtlCol="0" anchor="t" anchorCtr="0">
            <a:noAutofit/>
          </a:bodyPr>
          <a:lstStyle/>
          <a:p>
            <a:r>
              <a:rPr lang="en" dirty="0">
                <a:solidFill>
                  <a:srgbClr val="434343"/>
                </a:solidFill>
              </a:rPr>
              <a:t>Joseph Rudolf</a:t>
            </a:r>
            <a:endParaRPr dirty="0">
              <a:solidFill>
                <a:srgbClr val="434343"/>
              </a:solidFill>
            </a:endParaRPr>
          </a:p>
        </p:txBody>
      </p:sp>
      <p:sp>
        <p:nvSpPr>
          <p:cNvPr id="322" name="Google Shape;322;p25"/>
          <p:cNvSpPr txBox="1">
            <a:spLocks noGrp="1"/>
          </p:cNvSpPr>
          <p:nvPr>
            <p:ph type="body" idx="1"/>
          </p:nvPr>
        </p:nvSpPr>
        <p:spPr>
          <a:xfrm>
            <a:off x="603636" y="1883571"/>
            <a:ext cx="5313600" cy="4131200"/>
          </a:xfrm>
          <a:prstGeom prst="rect">
            <a:avLst/>
          </a:prstGeom>
        </p:spPr>
        <p:txBody>
          <a:bodyPr spcFirstLastPara="1" vert="horz" wrap="square" lIns="121900" tIns="121900" rIns="121900" bIns="121900" rtlCol="0" anchor="t" anchorCtr="0">
            <a:noAutofit/>
          </a:bodyPr>
          <a:lstStyle/>
          <a:p>
            <a:pPr marL="0" indent="0">
              <a:buClr>
                <a:schemeClr val="dk1"/>
              </a:buClr>
              <a:buSzPts val="1100"/>
              <a:buNone/>
            </a:pPr>
            <a:r>
              <a:rPr lang="en" sz="1867">
                <a:solidFill>
                  <a:srgbClr val="434343"/>
                </a:solidFill>
              </a:rPr>
              <a:t>Assistant Professor, Department of Laboratory Medicine and Pathology, University of Minnesota</a:t>
            </a:r>
            <a:endParaRPr sz="1867">
              <a:solidFill>
                <a:srgbClr val="434343"/>
              </a:solidFill>
            </a:endParaRPr>
          </a:p>
          <a:p>
            <a:pPr marL="0" indent="0">
              <a:spcBef>
                <a:spcPts val="2133"/>
              </a:spcBef>
              <a:buClr>
                <a:schemeClr val="dk1"/>
              </a:buClr>
              <a:buSzPts val="1100"/>
              <a:buNone/>
            </a:pPr>
            <a:r>
              <a:rPr lang="en" sz="1867">
                <a:solidFill>
                  <a:srgbClr val="434343"/>
                </a:solidFill>
              </a:rPr>
              <a:t>Director of Laboratory Medicine and Pathology Informatics, Department of Laboratory Medicine and Pathology, University of Minnesota</a:t>
            </a:r>
            <a:endParaRPr sz="1867">
              <a:solidFill>
                <a:srgbClr val="434343"/>
              </a:solidFill>
            </a:endParaRPr>
          </a:p>
          <a:p>
            <a:pPr marL="0" indent="0">
              <a:spcBef>
                <a:spcPts val="2133"/>
              </a:spcBef>
              <a:buClr>
                <a:schemeClr val="dk1"/>
              </a:buClr>
              <a:buSzPts val="1100"/>
              <a:buNone/>
            </a:pPr>
            <a:r>
              <a:rPr lang="en" sz="1867">
                <a:solidFill>
                  <a:srgbClr val="434343"/>
                </a:solidFill>
              </a:rPr>
              <a:t>Laboratory Medicine and Pathology Chief Medical Informatics Officer, Fairview Health Services</a:t>
            </a:r>
            <a:endParaRPr sz="1867">
              <a:solidFill>
                <a:srgbClr val="434343"/>
              </a:solidFill>
            </a:endParaRPr>
          </a:p>
          <a:p>
            <a:pPr marL="0" indent="0">
              <a:spcBef>
                <a:spcPts val="2133"/>
              </a:spcBef>
              <a:spcAft>
                <a:spcPts val="2133"/>
              </a:spcAft>
              <a:buNone/>
            </a:pPr>
            <a:endParaRPr sz="2400">
              <a:solidFill>
                <a:srgbClr val="434343"/>
              </a:solidFill>
            </a:endParaRPr>
          </a:p>
        </p:txBody>
      </p:sp>
      <p:pic>
        <p:nvPicPr>
          <p:cNvPr id="323" name="Google Shape;323;p25"/>
          <p:cNvPicPr preferRelativeResize="0"/>
          <p:nvPr/>
        </p:nvPicPr>
        <p:blipFill>
          <a:blip r:embed="rId3">
            <a:alphaModFix/>
          </a:blip>
          <a:stretch>
            <a:fillRect/>
          </a:stretch>
        </p:blipFill>
        <p:spPr>
          <a:xfrm>
            <a:off x="8181401" y="827901"/>
            <a:ext cx="2982367" cy="3702233"/>
          </a:xfrm>
          <a:prstGeom prst="rect">
            <a:avLst/>
          </a:prstGeom>
          <a:noFill/>
          <a:ln>
            <a:noFill/>
          </a:ln>
        </p:spPr>
      </p:pic>
    </p:spTree>
    <p:extLst>
      <p:ext uri="{BB962C8B-B14F-4D97-AF65-F5344CB8AC3E}">
        <p14:creationId xmlns:p14="http://schemas.microsoft.com/office/powerpoint/2010/main" val="10513866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Google Shape;314;p24"/>
          <p:cNvSpPr txBox="1">
            <a:spLocks noGrp="1"/>
          </p:cNvSpPr>
          <p:nvPr>
            <p:ph type="title"/>
          </p:nvPr>
        </p:nvSpPr>
        <p:spPr>
          <a:xfrm>
            <a:off x="796246" y="827893"/>
            <a:ext cx="5120985" cy="1143200"/>
          </a:xfrm>
          <a:prstGeom prst="rect">
            <a:avLst/>
          </a:prstGeom>
        </p:spPr>
        <p:txBody>
          <a:bodyPr spcFirstLastPara="1" vert="horz" wrap="square" lIns="121900" tIns="121900" rIns="121900" bIns="121900" rtlCol="0" anchor="t" anchorCtr="0">
            <a:noAutofit/>
          </a:bodyPr>
          <a:lstStyle/>
          <a:p>
            <a:r>
              <a:rPr lang="en" dirty="0">
                <a:solidFill>
                  <a:srgbClr val="434343"/>
                </a:solidFill>
              </a:rPr>
              <a:t>Amrom Obstfeld</a:t>
            </a:r>
            <a:endParaRPr dirty="0">
              <a:solidFill>
                <a:srgbClr val="434343"/>
              </a:solidFill>
            </a:endParaRPr>
          </a:p>
        </p:txBody>
      </p:sp>
      <p:sp>
        <p:nvSpPr>
          <p:cNvPr id="315" name="Google Shape;315;p24"/>
          <p:cNvSpPr txBox="1">
            <a:spLocks noGrp="1"/>
          </p:cNvSpPr>
          <p:nvPr>
            <p:ph type="body" idx="1"/>
          </p:nvPr>
        </p:nvSpPr>
        <p:spPr>
          <a:xfrm>
            <a:off x="603636" y="1883571"/>
            <a:ext cx="5313600" cy="4131200"/>
          </a:xfrm>
          <a:prstGeom prst="rect">
            <a:avLst/>
          </a:prstGeom>
        </p:spPr>
        <p:txBody>
          <a:bodyPr spcFirstLastPara="1" vert="horz" wrap="square" lIns="121900" tIns="121900" rIns="121900" bIns="121900" rtlCol="0" anchor="t" anchorCtr="0">
            <a:noAutofit/>
          </a:bodyPr>
          <a:lstStyle/>
          <a:p>
            <a:pPr marL="0" indent="0">
              <a:buClr>
                <a:schemeClr val="dk1"/>
              </a:buClr>
              <a:buSzPts val="1100"/>
              <a:buNone/>
            </a:pPr>
            <a:r>
              <a:rPr lang="en" sz="2400" dirty="0">
                <a:solidFill>
                  <a:srgbClr val="434343"/>
                </a:solidFill>
              </a:rPr>
              <a:t>Assistant Professor of Clinical Pathology and Laboratory Medicine</a:t>
            </a:r>
            <a:endParaRPr sz="2400" dirty="0">
              <a:solidFill>
                <a:srgbClr val="434343"/>
              </a:solidFill>
            </a:endParaRPr>
          </a:p>
          <a:p>
            <a:pPr marL="0" indent="0">
              <a:spcBef>
                <a:spcPts val="2133"/>
              </a:spcBef>
              <a:buClr>
                <a:schemeClr val="dk1"/>
              </a:buClr>
              <a:buSzPts val="1100"/>
              <a:buNone/>
            </a:pPr>
            <a:r>
              <a:rPr lang="en" sz="2400" dirty="0">
                <a:solidFill>
                  <a:srgbClr val="434343"/>
                </a:solidFill>
              </a:rPr>
              <a:t>University of Pennsylvania Perelman School of Medicine</a:t>
            </a:r>
            <a:endParaRPr sz="2400" dirty="0">
              <a:solidFill>
                <a:srgbClr val="434343"/>
              </a:solidFill>
            </a:endParaRPr>
          </a:p>
          <a:p>
            <a:pPr marL="0" indent="0">
              <a:spcBef>
                <a:spcPts val="2133"/>
              </a:spcBef>
              <a:buClr>
                <a:schemeClr val="dk1"/>
              </a:buClr>
              <a:buSzPts val="1100"/>
              <a:buNone/>
            </a:pPr>
            <a:r>
              <a:rPr lang="en" sz="2400" dirty="0" smtClean="0">
                <a:solidFill>
                  <a:srgbClr val="434343"/>
                </a:solidFill>
              </a:rPr>
              <a:t>Director </a:t>
            </a:r>
            <a:r>
              <a:rPr lang="en" sz="2400" dirty="0">
                <a:solidFill>
                  <a:srgbClr val="434343"/>
                </a:solidFill>
              </a:rPr>
              <a:t>of </a:t>
            </a:r>
            <a:r>
              <a:rPr lang="en-US" sz="2400" dirty="0" smtClean="0">
                <a:solidFill>
                  <a:srgbClr val="434343"/>
                </a:solidFill>
              </a:rPr>
              <a:t>Pathology Informatics</a:t>
            </a:r>
            <a:endParaRPr sz="2400" dirty="0">
              <a:solidFill>
                <a:srgbClr val="434343"/>
              </a:solidFill>
            </a:endParaRPr>
          </a:p>
          <a:p>
            <a:pPr marL="0" indent="0">
              <a:spcBef>
                <a:spcPts val="2133"/>
              </a:spcBef>
              <a:buClr>
                <a:schemeClr val="dk1"/>
              </a:buClr>
              <a:buSzPts val="1100"/>
              <a:buNone/>
            </a:pPr>
            <a:r>
              <a:rPr lang="en" sz="2400" dirty="0">
                <a:solidFill>
                  <a:srgbClr val="434343"/>
                </a:solidFill>
              </a:rPr>
              <a:t>Children's Hospital of Philadelphia</a:t>
            </a:r>
            <a:endParaRPr sz="2400" dirty="0">
              <a:solidFill>
                <a:srgbClr val="434343"/>
              </a:solidFill>
            </a:endParaRPr>
          </a:p>
          <a:p>
            <a:pPr marL="0" indent="0">
              <a:spcBef>
                <a:spcPts val="2133"/>
              </a:spcBef>
              <a:spcAft>
                <a:spcPts val="2133"/>
              </a:spcAft>
              <a:buNone/>
            </a:pPr>
            <a:endParaRPr sz="2400" dirty="0">
              <a:solidFill>
                <a:srgbClr val="434343"/>
              </a:solidFill>
            </a:endParaRPr>
          </a:p>
        </p:txBody>
      </p:sp>
      <p:pic>
        <p:nvPicPr>
          <p:cNvPr id="316" name="Google Shape;316;p24"/>
          <p:cNvPicPr preferRelativeResize="0"/>
          <p:nvPr/>
        </p:nvPicPr>
        <p:blipFill>
          <a:blip r:embed="rId3">
            <a:alphaModFix/>
          </a:blip>
          <a:stretch>
            <a:fillRect/>
          </a:stretch>
        </p:blipFill>
        <p:spPr>
          <a:xfrm>
            <a:off x="8132633" y="1206634"/>
            <a:ext cx="2665067" cy="3339367"/>
          </a:xfrm>
          <a:prstGeom prst="rect">
            <a:avLst/>
          </a:prstGeom>
          <a:noFill/>
          <a:ln>
            <a:noFill/>
          </a:ln>
        </p:spPr>
      </p:pic>
    </p:spTree>
    <p:extLst>
      <p:ext uri="{BB962C8B-B14F-4D97-AF65-F5344CB8AC3E}">
        <p14:creationId xmlns:p14="http://schemas.microsoft.com/office/powerpoint/2010/main" val="3356262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6600" dirty="0" smtClean="0">
                <a:solidFill>
                  <a:schemeClr val="tx1">
                    <a:lumMod val="75000"/>
                    <a:lumOff val="25000"/>
                  </a:schemeClr>
                </a:solidFill>
              </a:rPr>
              <a:t>Who are you?</a:t>
            </a:r>
            <a:endParaRPr lang="en-US" sz="6600" dirty="0">
              <a:solidFill>
                <a:schemeClr val="tx1">
                  <a:lumMod val="75000"/>
                  <a:lumOff val="25000"/>
                </a:schemeClr>
              </a:solidFill>
            </a:endParaRPr>
          </a:p>
        </p:txBody>
      </p:sp>
    </p:spTree>
    <p:extLst>
      <p:ext uri="{BB962C8B-B14F-4D97-AF65-F5344CB8AC3E}">
        <p14:creationId xmlns:p14="http://schemas.microsoft.com/office/powerpoint/2010/main" val="87752430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reeform 9"/>
          <p:cNvSpPr/>
          <p:nvPr/>
        </p:nvSpPr>
        <p:spPr>
          <a:xfrm>
            <a:off x="0" y="0"/>
            <a:ext cx="12192000" cy="6857517"/>
          </a:xfrm>
          <a:custGeom>
            <a:avLst/>
            <a:gdLst>
              <a:gd name="connsiteX0" fmla="*/ 9692640 w 12192000"/>
              <a:gd name="connsiteY0" fmla="*/ 5694218 h 6857518"/>
              <a:gd name="connsiteX1" fmla="*/ 9692640 w 12192000"/>
              <a:gd name="connsiteY1" fmla="*/ 6321565 h 6857518"/>
              <a:gd name="connsiteX2" fmla="*/ 11813437 w 12192000"/>
              <a:gd name="connsiteY2" fmla="*/ 6321565 h 6857518"/>
              <a:gd name="connsiteX3" fmla="*/ 11813437 w 12192000"/>
              <a:gd name="connsiteY3" fmla="*/ 5694218 h 6857518"/>
              <a:gd name="connsiteX4" fmla="*/ 0 w 12192000"/>
              <a:gd name="connsiteY4" fmla="*/ 0 h 6857518"/>
              <a:gd name="connsiteX5" fmla="*/ 12192000 w 12192000"/>
              <a:gd name="connsiteY5" fmla="*/ 0 h 6857518"/>
              <a:gd name="connsiteX6" fmla="*/ 12192000 w 12192000"/>
              <a:gd name="connsiteY6" fmla="*/ 6857518 h 6857518"/>
              <a:gd name="connsiteX7" fmla="*/ 0 w 12192000"/>
              <a:gd name="connsiteY7" fmla="*/ 6857518 h 6857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7518">
                <a:moveTo>
                  <a:pt x="9692640" y="5694218"/>
                </a:moveTo>
                <a:lnTo>
                  <a:pt x="9692640" y="6321565"/>
                </a:lnTo>
                <a:lnTo>
                  <a:pt x="11813437" y="6321565"/>
                </a:lnTo>
                <a:lnTo>
                  <a:pt x="11813437" y="5694218"/>
                </a:lnTo>
                <a:close/>
                <a:moveTo>
                  <a:pt x="0" y="0"/>
                </a:moveTo>
                <a:lnTo>
                  <a:pt x="12192000" y="0"/>
                </a:lnTo>
                <a:lnTo>
                  <a:pt x="12192000" y="6857518"/>
                </a:lnTo>
                <a:lnTo>
                  <a:pt x="0" y="6857518"/>
                </a:lnTo>
                <a:close/>
              </a:path>
            </a:pathLst>
          </a:cu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9" name="Google Shape;357;p30"/>
          <p:cNvSpPr txBox="1">
            <a:spLocks noGrp="1"/>
          </p:cNvSpPr>
          <p:nvPr>
            <p:ph type="body" idx="4294967295"/>
          </p:nvPr>
        </p:nvSpPr>
        <p:spPr>
          <a:xfrm>
            <a:off x="515467" y="2029700"/>
            <a:ext cx="11280800" cy="1587600"/>
          </a:xfrm>
          <a:prstGeom prst="rect">
            <a:avLst/>
          </a:prstGeom>
        </p:spPr>
        <p:txBody>
          <a:bodyPr spcFirstLastPara="1" vert="horz" wrap="square" lIns="121900" tIns="121900" rIns="121900" bIns="121900" rtlCol="0" anchor="t" anchorCtr="0">
            <a:noAutofit/>
          </a:bodyPr>
          <a:lstStyle/>
          <a:p>
            <a:pPr marL="0" indent="0">
              <a:buNone/>
            </a:pPr>
            <a:r>
              <a:rPr lang="en" sz="3200" dirty="0"/>
              <a:t>Introduce yourself to your neighbors</a:t>
            </a:r>
            <a:endParaRPr sz="3200" dirty="0"/>
          </a:p>
          <a:p>
            <a:pPr indent="-507987">
              <a:spcBef>
                <a:spcPts val="2133"/>
              </a:spcBef>
              <a:buSzPts val="2400"/>
            </a:pPr>
            <a:r>
              <a:rPr lang="en" sz="3200" dirty="0"/>
              <a:t>Who are you?</a:t>
            </a:r>
            <a:endParaRPr sz="3200" dirty="0"/>
          </a:p>
          <a:p>
            <a:pPr indent="-507987">
              <a:buSzPts val="2400"/>
            </a:pPr>
            <a:r>
              <a:rPr lang="en" sz="3200" dirty="0"/>
              <a:t>Where are you from?</a:t>
            </a:r>
            <a:endParaRPr sz="3200" dirty="0"/>
          </a:p>
          <a:p>
            <a:pPr indent="-507987">
              <a:buSzPts val="2400"/>
            </a:pPr>
            <a:r>
              <a:rPr lang="en" sz="3200" dirty="0"/>
              <a:t>What do you do with data?</a:t>
            </a:r>
            <a:endParaRPr sz="3200" dirty="0"/>
          </a:p>
          <a:p>
            <a:pPr indent="-507987">
              <a:buSzPts val="2400"/>
            </a:pPr>
            <a:r>
              <a:rPr lang="en" sz="3200" dirty="0"/>
              <a:t>Have you ever used R?</a:t>
            </a:r>
            <a:endParaRPr sz="3200" dirty="0"/>
          </a:p>
        </p:txBody>
      </p:sp>
      <p:sp>
        <p:nvSpPr>
          <p:cNvPr id="11" name="Google Shape;356;p30"/>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en" sz="7200" dirty="0">
                <a:solidFill>
                  <a:schemeClr val="tx1">
                    <a:lumMod val="75000"/>
                    <a:lumOff val="25000"/>
                  </a:schemeClr>
                </a:solidFill>
              </a:rPr>
              <a:t>Your Turn</a:t>
            </a:r>
            <a:endParaRPr sz="7200" dirty="0">
              <a:solidFill>
                <a:schemeClr val="tx1">
                  <a:lumMod val="75000"/>
                  <a:lumOff val="25000"/>
                </a:schemeClr>
              </a:solidFill>
            </a:endParaRPr>
          </a:p>
        </p:txBody>
      </p:sp>
    </p:spTree>
    <p:extLst>
      <p:ext uri="{BB962C8B-B14F-4D97-AF65-F5344CB8AC3E}">
        <p14:creationId xmlns:p14="http://schemas.microsoft.com/office/powerpoint/2010/main" val="376281760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sp>
        <p:nvSpPr>
          <p:cNvPr id="368" name="Google Shape;368;p32"/>
          <p:cNvSpPr txBox="1">
            <a:spLocks noGrp="1"/>
          </p:cNvSpPr>
          <p:nvPr>
            <p:ph type="title"/>
          </p:nvPr>
        </p:nvSpPr>
        <p:spPr>
          <a:xfrm>
            <a:off x="976044" y="593367"/>
            <a:ext cx="10800355" cy="763600"/>
          </a:xfrm>
          <a:prstGeom prst="rect">
            <a:avLst/>
          </a:prstGeom>
        </p:spPr>
        <p:txBody>
          <a:bodyPr spcFirstLastPara="1" vert="horz" wrap="square" lIns="121900" tIns="121900" rIns="121900" bIns="121900" rtlCol="0" anchor="t" anchorCtr="0">
            <a:noAutofit/>
          </a:bodyPr>
          <a:lstStyle/>
          <a:p>
            <a:r>
              <a:rPr lang="en" dirty="0"/>
              <a:t>Final Tips</a:t>
            </a:r>
            <a:endParaRPr dirty="0"/>
          </a:p>
        </p:txBody>
      </p:sp>
      <p:sp>
        <p:nvSpPr>
          <p:cNvPr id="369" name="Google Shape;369;p32"/>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Autofit/>
          </a:bodyPr>
          <a:lstStyle/>
          <a:p>
            <a:pPr indent="-507987">
              <a:buClr>
                <a:srgbClr val="333333"/>
              </a:buClr>
              <a:buSzPts val="2400"/>
            </a:pPr>
            <a:r>
              <a:rPr lang="en" sz="3200" b="1">
                <a:solidFill>
                  <a:srgbClr val="333333"/>
                </a:solidFill>
              </a:rPr>
              <a:t>Remember that computers are not actually that smart</a:t>
            </a:r>
            <a:r>
              <a:rPr lang="en" sz="3200">
                <a:solidFill>
                  <a:srgbClr val="333333"/>
                </a:solidFill>
              </a:rPr>
              <a:t>: R will do exactly what you tell it to do, even if that’s not what you want! Your code can’t have errors because R can’t figure out what you mean.</a:t>
            </a:r>
            <a:endParaRPr sz="3200">
              <a:solidFill>
                <a:srgbClr val="333333"/>
              </a:solidFill>
            </a:endParaRPr>
          </a:p>
          <a:p>
            <a:pPr indent="-507987">
              <a:buClr>
                <a:srgbClr val="333333"/>
              </a:buClr>
              <a:buSzPts val="2400"/>
            </a:pPr>
            <a:r>
              <a:rPr lang="en" sz="3200" b="1">
                <a:solidFill>
                  <a:srgbClr val="333333"/>
                </a:solidFill>
              </a:rPr>
              <a:t>Take the “copy, paste, and tweak” approach</a:t>
            </a:r>
            <a:r>
              <a:rPr lang="en" sz="3200">
                <a:solidFill>
                  <a:srgbClr val="333333"/>
                </a:solidFill>
              </a:rPr>
              <a:t>: It is often much easier to taking existing code that you know works and modify it to suit your ends, rather than trying to write new code from scratch. Exercise ctrl-C/ctrl-V!</a:t>
            </a:r>
            <a:endParaRPr sz="3200">
              <a:solidFill>
                <a:srgbClr val="333333"/>
              </a:solidFill>
            </a:endParaRPr>
          </a:p>
          <a:p>
            <a:pPr indent="0">
              <a:spcBef>
                <a:spcPts val="2533"/>
              </a:spcBef>
              <a:spcAft>
                <a:spcPts val="2533"/>
              </a:spcAft>
              <a:buNone/>
            </a:pPr>
            <a:endParaRPr sz="3200"/>
          </a:p>
        </p:txBody>
      </p:sp>
      <p:sp>
        <p:nvSpPr>
          <p:cNvPr id="2" name="TextBox 1"/>
          <p:cNvSpPr txBox="1"/>
          <p:nvPr/>
        </p:nvSpPr>
        <p:spPr>
          <a:xfrm>
            <a:off x="9997441" y="6272107"/>
            <a:ext cx="1128835" cy="246221"/>
          </a:xfrm>
          <a:prstGeom prst="rect">
            <a:avLst/>
          </a:prstGeom>
          <a:noFill/>
        </p:spPr>
        <p:txBody>
          <a:bodyPr wrap="none" rtlCol="0">
            <a:spAutoFit/>
          </a:bodyPr>
          <a:lstStyle/>
          <a:p>
            <a:r>
              <a:rPr lang="en-US" sz="1000"/>
              <a:t>Moderndive.com</a:t>
            </a:r>
          </a:p>
        </p:txBody>
      </p:sp>
    </p:spTree>
    <p:extLst>
      <p:ext uri="{BB962C8B-B14F-4D97-AF65-F5344CB8AC3E}">
        <p14:creationId xmlns:p14="http://schemas.microsoft.com/office/powerpoint/2010/main" val="13633921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Google Shape;374;p33"/>
          <p:cNvSpPr txBox="1">
            <a:spLocks noGrp="1"/>
          </p:cNvSpPr>
          <p:nvPr>
            <p:ph type="title"/>
          </p:nvPr>
        </p:nvSpPr>
        <p:spPr>
          <a:xfrm>
            <a:off x="1125020" y="593367"/>
            <a:ext cx="10651380" cy="763600"/>
          </a:xfrm>
          <a:prstGeom prst="rect">
            <a:avLst/>
          </a:prstGeom>
        </p:spPr>
        <p:txBody>
          <a:bodyPr spcFirstLastPara="1" vert="horz" wrap="square" lIns="121900" tIns="121900" rIns="121900" bIns="121900" rtlCol="0" anchor="t" anchorCtr="0">
            <a:noAutofit/>
          </a:bodyPr>
          <a:lstStyle/>
          <a:p>
            <a:pPr>
              <a:buClr>
                <a:schemeClr val="dk1"/>
              </a:buClr>
              <a:buSzPts val="1100"/>
            </a:pPr>
            <a:r>
              <a:rPr lang="en"/>
              <a:t>Final Tips</a:t>
            </a:r>
            <a:endParaRPr/>
          </a:p>
          <a:p>
            <a:endParaRPr/>
          </a:p>
        </p:txBody>
      </p:sp>
      <p:sp>
        <p:nvSpPr>
          <p:cNvPr id="375" name="Google Shape;375;p33"/>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Autofit/>
          </a:bodyPr>
          <a:lstStyle/>
          <a:p>
            <a:pPr indent="-507987">
              <a:buClr>
                <a:srgbClr val="333333"/>
              </a:buClr>
              <a:buSzPts val="2400"/>
            </a:pPr>
            <a:r>
              <a:rPr lang="en" sz="3200" b="1">
                <a:solidFill>
                  <a:srgbClr val="333333"/>
                </a:solidFill>
              </a:rPr>
              <a:t>The best way to learn to code is by doing</a:t>
            </a:r>
            <a:r>
              <a:rPr lang="en" sz="3200">
                <a:solidFill>
                  <a:srgbClr val="333333"/>
                </a:solidFill>
              </a:rPr>
              <a:t>: Find a project, make a goal, and push yourself to use R!</a:t>
            </a:r>
            <a:endParaRPr sz="3200">
              <a:solidFill>
                <a:srgbClr val="333333"/>
              </a:solidFill>
            </a:endParaRPr>
          </a:p>
          <a:p>
            <a:pPr indent="-507987">
              <a:buClr>
                <a:srgbClr val="333333"/>
              </a:buClr>
              <a:buSzPts val="2400"/>
            </a:pPr>
            <a:r>
              <a:rPr lang="en" sz="3200" b="1">
                <a:solidFill>
                  <a:srgbClr val="333333"/>
                </a:solidFill>
              </a:rPr>
              <a:t>Practice is key</a:t>
            </a:r>
            <a:r>
              <a:rPr lang="en" sz="3200">
                <a:solidFill>
                  <a:srgbClr val="333333"/>
                </a:solidFill>
              </a:rPr>
              <a:t>! </a:t>
            </a:r>
            <a:endParaRPr sz="3200"/>
          </a:p>
        </p:txBody>
      </p:sp>
      <p:sp>
        <p:nvSpPr>
          <p:cNvPr id="4" name="TextBox 3"/>
          <p:cNvSpPr txBox="1"/>
          <p:nvPr/>
        </p:nvSpPr>
        <p:spPr>
          <a:xfrm>
            <a:off x="9997441" y="6272107"/>
            <a:ext cx="1128835" cy="246221"/>
          </a:xfrm>
          <a:prstGeom prst="rect">
            <a:avLst/>
          </a:prstGeom>
          <a:noFill/>
        </p:spPr>
        <p:txBody>
          <a:bodyPr wrap="none" rtlCol="0">
            <a:spAutoFit/>
          </a:bodyPr>
          <a:lstStyle/>
          <a:p>
            <a:r>
              <a:rPr lang="en-US" sz="1000"/>
              <a:t>Moderndive.com</a:t>
            </a:r>
          </a:p>
        </p:txBody>
      </p:sp>
    </p:spTree>
    <p:extLst>
      <p:ext uri="{BB962C8B-B14F-4D97-AF65-F5344CB8AC3E}">
        <p14:creationId xmlns:p14="http://schemas.microsoft.com/office/powerpoint/2010/main" val="29849541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6600" dirty="0" smtClean="0">
                <a:solidFill>
                  <a:schemeClr val="tx1">
                    <a:lumMod val="75000"/>
                    <a:lumOff val="25000"/>
                  </a:schemeClr>
                </a:solidFill>
              </a:rPr>
              <a:t>Course Introduction</a:t>
            </a:r>
            <a:endParaRPr lang="en-US" sz="6600" dirty="0">
              <a:solidFill>
                <a:schemeClr val="tx1">
                  <a:lumMod val="75000"/>
                  <a:lumOff val="25000"/>
                </a:schemeClr>
              </a:solidFill>
            </a:endParaRPr>
          </a:p>
        </p:txBody>
      </p:sp>
    </p:spTree>
    <p:extLst>
      <p:ext uri="{BB962C8B-B14F-4D97-AF65-F5344CB8AC3E}">
        <p14:creationId xmlns:p14="http://schemas.microsoft.com/office/powerpoint/2010/main" val="203402215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92925" y="462155"/>
            <a:ext cx="5251025" cy="777536"/>
          </a:xfrm>
        </p:spPr>
        <p:txBody>
          <a:bodyPr>
            <a:normAutofit fontScale="90000"/>
          </a:bodyPr>
          <a:lstStyle/>
          <a:p>
            <a:pPr algn="ctr"/>
            <a:r>
              <a:rPr lang="en-US" sz="4800" dirty="0" smtClean="0"/>
              <a:t>Goals and Objectives</a:t>
            </a:r>
            <a:endParaRPr lang="en-US" sz="4800" dirty="0"/>
          </a:p>
        </p:txBody>
      </p:sp>
      <p:sp>
        <p:nvSpPr>
          <p:cNvPr id="3" name="TextBox 2"/>
          <p:cNvSpPr txBox="1"/>
          <p:nvPr/>
        </p:nvSpPr>
        <p:spPr>
          <a:xfrm>
            <a:off x="1028700" y="1714500"/>
            <a:ext cx="10096500" cy="3416320"/>
          </a:xfrm>
          <a:prstGeom prst="rect">
            <a:avLst/>
          </a:prstGeom>
          <a:noFill/>
        </p:spPr>
        <p:txBody>
          <a:bodyPr wrap="square" rtlCol="0">
            <a:spAutoFit/>
          </a:bodyPr>
          <a:lstStyle/>
          <a:p>
            <a:pPr marL="288925" lvl="1" indent="-288925">
              <a:buFont typeface="Arial" panose="020B0604020202020204" pitchFamily="34" charset="0"/>
              <a:buChar char="•"/>
            </a:pPr>
            <a:r>
              <a:rPr lang="en-US" sz="3600" dirty="0" smtClean="0">
                <a:latin typeface="Arial Narrow" panose="020B0606020202030204" pitchFamily="34" charset="0"/>
              </a:rPr>
              <a:t>Advocate for the use of R as a means of improving reproducibility </a:t>
            </a:r>
            <a:r>
              <a:rPr lang="en-US" sz="3600" dirty="0">
                <a:latin typeface="Arial Narrow" panose="020B0606020202030204" pitchFamily="34" charset="0"/>
              </a:rPr>
              <a:t>in clinical data analysis</a:t>
            </a:r>
          </a:p>
          <a:p>
            <a:pPr marL="288925" lvl="1" indent="-288925">
              <a:buFont typeface="Arial" panose="020B0604020202020204" pitchFamily="34" charset="0"/>
              <a:buChar char="•"/>
            </a:pPr>
            <a:r>
              <a:rPr lang="en-US" sz="3600" dirty="0" smtClean="0">
                <a:latin typeface="Arial Narrow" panose="020B0606020202030204" pitchFamily="34" charset="0"/>
              </a:rPr>
              <a:t>Demonstrate how R is used to </a:t>
            </a:r>
            <a:r>
              <a:rPr lang="en-US" sz="3600" dirty="0">
                <a:latin typeface="Arial Narrow" panose="020B0606020202030204" pitchFamily="34" charset="0"/>
              </a:rPr>
              <a:t>perform </a:t>
            </a:r>
            <a:r>
              <a:rPr lang="en-US" sz="3600" dirty="0" smtClean="0">
                <a:latin typeface="Arial Narrow" panose="020B0606020202030204" pitchFamily="34" charset="0"/>
              </a:rPr>
              <a:t>analyses </a:t>
            </a:r>
            <a:r>
              <a:rPr lang="en-US" sz="3600" dirty="0">
                <a:latin typeface="Arial Narrow" panose="020B0606020202030204" pitchFamily="34" charset="0"/>
              </a:rPr>
              <a:t>of laboratory </a:t>
            </a:r>
            <a:r>
              <a:rPr lang="en-US" sz="3600" dirty="0" smtClean="0">
                <a:latin typeface="Arial Narrow" panose="020B0606020202030204" pitchFamily="34" charset="0"/>
              </a:rPr>
              <a:t>operational data</a:t>
            </a:r>
            <a:endParaRPr lang="en-US" sz="3600" dirty="0">
              <a:latin typeface="Arial Narrow" panose="020B0606020202030204" pitchFamily="34" charset="0"/>
            </a:endParaRPr>
          </a:p>
          <a:p>
            <a:pPr marL="288925" lvl="1" indent="-288925">
              <a:buFont typeface="Arial" panose="020B0604020202020204" pitchFamily="34" charset="0"/>
              <a:buChar char="•"/>
            </a:pPr>
            <a:r>
              <a:rPr lang="en-US" sz="3600" dirty="0" smtClean="0">
                <a:latin typeface="Arial Narrow" panose="020B0606020202030204" pitchFamily="34" charset="0"/>
              </a:rPr>
              <a:t>Establish a basis of understanding in the 'tidy' approach to data analysis within the framework of R</a:t>
            </a:r>
          </a:p>
        </p:txBody>
      </p:sp>
    </p:spTree>
    <p:extLst>
      <p:ext uri="{BB962C8B-B14F-4D97-AF65-F5344CB8AC3E}">
        <p14:creationId xmlns:p14="http://schemas.microsoft.com/office/powerpoint/2010/main" val="318369350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3148293359"/>
              </p:ext>
            </p:extLst>
          </p:nvPr>
        </p:nvGraphicFramePr>
        <p:xfrm>
          <a:off x="1116794" y="842453"/>
          <a:ext cx="10647115" cy="5584030"/>
        </p:xfrm>
        <a:graphic>
          <a:graphicData uri="http://schemas.openxmlformats.org/drawingml/2006/table">
            <a:tbl>
              <a:tblPr/>
              <a:tblGrid>
                <a:gridCol w="2129419">
                  <a:extLst>
                    <a:ext uri="{9D8B030D-6E8A-4147-A177-3AD203B41FA5}">
                      <a16:colId xmlns:a16="http://schemas.microsoft.com/office/drawing/2014/main" val="3165365227"/>
                    </a:ext>
                  </a:extLst>
                </a:gridCol>
                <a:gridCol w="4258848">
                  <a:extLst>
                    <a:ext uri="{9D8B030D-6E8A-4147-A177-3AD203B41FA5}">
                      <a16:colId xmlns:a16="http://schemas.microsoft.com/office/drawing/2014/main" val="3978612482"/>
                    </a:ext>
                  </a:extLst>
                </a:gridCol>
                <a:gridCol w="4258848">
                  <a:extLst>
                    <a:ext uri="{9D8B030D-6E8A-4147-A177-3AD203B41FA5}">
                      <a16:colId xmlns:a16="http://schemas.microsoft.com/office/drawing/2014/main" val="974137365"/>
                    </a:ext>
                  </a:extLst>
                </a:gridCol>
              </a:tblGrid>
              <a:tr h="594588">
                <a:tc>
                  <a:txBody>
                    <a:bodyPr/>
                    <a:lstStyle/>
                    <a:p>
                      <a:pPr rtl="0" fontAlgn="t">
                        <a:spcBef>
                          <a:spcPts val="0"/>
                        </a:spcBef>
                        <a:spcAft>
                          <a:spcPts val="1500"/>
                        </a:spcAft>
                      </a:pPr>
                      <a:r>
                        <a:rPr lang="en-US" sz="1400" b="0" i="0" u="none" strike="noStrike">
                          <a:solidFill>
                            <a:srgbClr val="212121"/>
                          </a:solidFill>
                          <a:effectLst/>
                          <a:latin typeface="Arial" panose="020B0604020202020204" pitchFamily="34" charset="0"/>
                        </a:rPr>
                        <a:t>July 16 2020</a:t>
                      </a:r>
                      <a:endParaRPr lang="en-US" sz="14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CC"/>
                    </a:solidFill>
                  </a:tcPr>
                </a:tc>
                <a:tc>
                  <a:txBody>
                    <a:bodyPr/>
                    <a:lstStyle/>
                    <a:p>
                      <a:pPr rtl="0" fontAlgn="t">
                        <a:spcBef>
                          <a:spcPts val="0"/>
                        </a:spcBef>
                        <a:spcAft>
                          <a:spcPts val="1500"/>
                        </a:spcAft>
                      </a:pPr>
                      <a:r>
                        <a:rPr lang="en-US" sz="1400" b="1" i="0" u="none" strike="noStrike">
                          <a:solidFill>
                            <a:srgbClr val="0000FF"/>
                          </a:solidFill>
                          <a:effectLst/>
                          <a:latin typeface="Arial" panose="020B0604020202020204" pitchFamily="34" charset="0"/>
                        </a:rPr>
                        <a:t>Session</a:t>
                      </a:r>
                      <a:endParaRPr lang="en-US" sz="14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CC"/>
                    </a:solidFill>
                  </a:tcPr>
                </a:tc>
                <a:tc>
                  <a:txBody>
                    <a:bodyPr/>
                    <a:lstStyle/>
                    <a:p>
                      <a:pPr rtl="0" fontAlgn="t">
                        <a:spcBef>
                          <a:spcPts val="0"/>
                        </a:spcBef>
                        <a:spcAft>
                          <a:spcPts val="1500"/>
                        </a:spcAft>
                      </a:pPr>
                      <a:r>
                        <a:rPr lang="en-US" sz="1400" b="1" i="0" u="none" strike="noStrike">
                          <a:solidFill>
                            <a:srgbClr val="0000FF"/>
                          </a:solidFill>
                          <a:effectLst/>
                          <a:latin typeface="Arial" panose="020B0604020202020204" pitchFamily="34" charset="0"/>
                        </a:rPr>
                        <a:t>Instructor</a:t>
                      </a:r>
                      <a:endParaRPr lang="en-US" sz="14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CC"/>
                    </a:solidFill>
                  </a:tcPr>
                </a:tc>
                <a:extLst>
                  <a:ext uri="{0D108BD9-81ED-4DB2-BD59-A6C34878D82A}">
                    <a16:rowId xmlns:a16="http://schemas.microsoft.com/office/drawing/2014/main" val="4028080633"/>
                  </a:ext>
                </a:extLst>
              </a:tr>
              <a:tr h="827253">
                <a:tc>
                  <a:txBody>
                    <a:bodyPr/>
                    <a:lstStyle/>
                    <a:p>
                      <a:pPr rtl="0" fontAlgn="t">
                        <a:spcBef>
                          <a:spcPts val="0"/>
                        </a:spcBef>
                        <a:spcAft>
                          <a:spcPts val="1500"/>
                        </a:spcAft>
                      </a:pPr>
                      <a:r>
                        <a:rPr lang="en-US" sz="1400" b="0" i="0" u="none" strike="noStrike">
                          <a:solidFill>
                            <a:srgbClr val="212121"/>
                          </a:solidFill>
                          <a:effectLst/>
                          <a:latin typeface="Arial" panose="020B0604020202020204" pitchFamily="34" charset="0"/>
                        </a:rPr>
                        <a:t>1:00 pm - 1:30 pm</a:t>
                      </a:r>
                      <a:endParaRPr lang="en-US" sz="14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400" b="0" i="0" u="none" strike="noStrike" kern="1200" dirty="0">
                          <a:solidFill>
                            <a:srgbClr val="212121"/>
                          </a:solidFill>
                          <a:effectLst/>
                          <a:latin typeface="Arial" panose="020B0604020202020204" pitchFamily="34" charset="0"/>
                          <a:ea typeface="+mn-ea"/>
                          <a:cs typeface="+mn-cs"/>
                        </a:rPr>
                        <a:t>Instructor Introductions, Introduction to technology</a:t>
                      </a: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400" b="0" i="0" u="none" strike="noStrike" kern="1200">
                          <a:solidFill>
                            <a:srgbClr val="212121"/>
                          </a:solidFill>
                          <a:effectLst/>
                          <a:latin typeface="Arial" panose="020B0604020202020204" pitchFamily="34" charset="0"/>
                          <a:ea typeface="+mn-ea"/>
                          <a:cs typeface="+mn-cs"/>
                        </a:rPr>
                        <a:t>Amrom Obstfeld</a:t>
                      </a: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4200374226"/>
                  </a:ext>
                </a:extLst>
              </a:tr>
              <a:tr h="594588">
                <a:tc>
                  <a:txBody>
                    <a:bodyPr/>
                    <a:lstStyle/>
                    <a:p>
                      <a:pPr rtl="0" fontAlgn="t">
                        <a:spcBef>
                          <a:spcPts val="0"/>
                        </a:spcBef>
                        <a:spcAft>
                          <a:spcPts val="1500"/>
                        </a:spcAft>
                      </a:pPr>
                      <a:r>
                        <a:rPr lang="en-US" sz="1400" b="0" i="0" u="none" strike="noStrike">
                          <a:solidFill>
                            <a:srgbClr val="212121"/>
                          </a:solidFill>
                          <a:effectLst/>
                          <a:latin typeface="Arial" panose="020B0604020202020204" pitchFamily="34" charset="0"/>
                        </a:rPr>
                        <a:t>1:30 pm - 2:15 pm</a:t>
                      </a:r>
                      <a:endParaRPr lang="en-US" sz="14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400" b="0" i="0" u="none" strike="noStrike" kern="1200" dirty="0">
                          <a:solidFill>
                            <a:srgbClr val="212121"/>
                          </a:solidFill>
                          <a:effectLst/>
                          <a:latin typeface="Arial" panose="020B0604020202020204" pitchFamily="34" charset="0"/>
                          <a:ea typeface="+mn-ea"/>
                          <a:cs typeface="+mn-cs"/>
                        </a:rPr>
                        <a:t>Introduction to R and </a:t>
                      </a:r>
                      <a:r>
                        <a:rPr lang="en-US" sz="1400" b="0" i="0" u="none" strike="noStrike" kern="1200" dirty="0" err="1">
                          <a:solidFill>
                            <a:srgbClr val="212121"/>
                          </a:solidFill>
                          <a:effectLst/>
                          <a:latin typeface="Arial" panose="020B0604020202020204" pitchFamily="34" charset="0"/>
                          <a:ea typeface="+mn-ea"/>
                          <a:cs typeface="+mn-cs"/>
                        </a:rPr>
                        <a:t>RStudio</a:t>
                      </a:r>
                      <a:r>
                        <a:rPr lang="en-US" sz="1400" b="0" i="0" u="none" strike="noStrike" kern="1200" dirty="0">
                          <a:solidFill>
                            <a:srgbClr val="212121"/>
                          </a:solidFill>
                          <a:effectLst/>
                          <a:latin typeface="Arial" panose="020B0604020202020204" pitchFamily="34" charset="0"/>
                          <a:ea typeface="+mn-ea"/>
                          <a:cs typeface="+mn-cs"/>
                        </a:rPr>
                        <a:t> </a:t>
                      </a: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400" b="0" i="0" u="none" strike="noStrike" kern="1200" dirty="0">
                          <a:solidFill>
                            <a:srgbClr val="212121"/>
                          </a:solidFill>
                          <a:effectLst/>
                          <a:latin typeface="Arial" panose="020B0604020202020204" pitchFamily="34" charset="0"/>
                          <a:ea typeface="+mn-ea"/>
                          <a:cs typeface="+mn-cs"/>
                        </a:rPr>
                        <a:t>Joe Rudolf</a:t>
                      </a: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820667567"/>
                  </a:ext>
                </a:extLst>
              </a:tr>
              <a:tr h="594588">
                <a:tc>
                  <a:txBody>
                    <a:bodyPr/>
                    <a:lstStyle/>
                    <a:p>
                      <a:pPr rtl="0" fontAlgn="t">
                        <a:spcBef>
                          <a:spcPts val="0"/>
                        </a:spcBef>
                        <a:spcAft>
                          <a:spcPts val="1500"/>
                        </a:spcAft>
                      </a:pPr>
                      <a:r>
                        <a:rPr lang="en-US" sz="1400" b="0" i="0" u="none" strike="noStrike">
                          <a:solidFill>
                            <a:srgbClr val="212121"/>
                          </a:solidFill>
                          <a:effectLst/>
                          <a:latin typeface="Arial" panose="020B0604020202020204" pitchFamily="34" charset="0"/>
                        </a:rPr>
                        <a:t>2:30 pm - 3:15 pm</a:t>
                      </a:r>
                      <a:endParaRPr lang="en-US" sz="14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400" b="0" i="0" u="none" strike="noStrike">
                          <a:solidFill>
                            <a:srgbClr val="212121"/>
                          </a:solidFill>
                          <a:effectLst/>
                          <a:latin typeface="Arial" panose="020B0604020202020204" pitchFamily="34" charset="0"/>
                        </a:rPr>
                        <a:t>R basics for Reproducible Reporting</a:t>
                      </a:r>
                      <a:endParaRPr lang="en-US" sz="14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400" b="0" i="0" u="none" strike="noStrike">
                          <a:solidFill>
                            <a:srgbClr val="212121"/>
                          </a:solidFill>
                          <a:effectLst/>
                          <a:latin typeface="Arial" panose="020B0604020202020204" pitchFamily="34" charset="0"/>
                        </a:rPr>
                        <a:t>Patrick Mathias</a:t>
                      </a:r>
                      <a:endParaRPr lang="en-US" sz="14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4023930905"/>
                  </a:ext>
                </a:extLst>
              </a:tr>
              <a:tr h="594588">
                <a:tc>
                  <a:txBody>
                    <a:bodyPr/>
                    <a:lstStyle/>
                    <a:p>
                      <a:pPr rtl="0" fontAlgn="t">
                        <a:spcBef>
                          <a:spcPts val="0"/>
                        </a:spcBef>
                        <a:spcAft>
                          <a:spcPts val="1500"/>
                        </a:spcAft>
                      </a:pPr>
                      <a:r>
                        <a:rPr lang="en-US" sz="1400" b="0" i="0" u="none" strike="noStrike">
                          <a:solidFill>
                            <a:srgbClr val="212121"/>
                          </a:solidFill>
                          <a:effectLst/>
                          <a:latin typeface="Arial" panose="020B0604020202020204" pitchFamily="34" charset="0"/>
                        </a:rPr>
                        <a:t>3:30 pm - 5:00 pm</a:t>
                      </a:r>
                      <a:endParaRPr lang="en-US" sz="14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400" b="0" i="0" u="none" strike="noStrike">
                          <a:solidFill>
                            <a:srgbClr val="212121"/>
                          </a:solidFill>
                          <a:effectLst/>
                          <a:latin typeface="Arial" panose="020B0604020202020204" pitchFamily="34" charset="0"/>
                        </a:rPr>
                        <a:t>Data Visualization in R</a:t>
                      </a:r>
                      <a:endParaRPr lang="en-US" sz="14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400" b="0" i="0" u="none" strike="noStrike">
                          <a:solidFill>
                            <a:srgbClr val="212121"/>
                          </a:solidFill>
                          <a:effectLst/>
                          <a:latin typeface="Arial" panose="020B0604020202020204" pitchFamily="34" charset="0"/>
                        </a:rPr>
                        <a:t>Stephan Kadauke</a:t>
                      </a:r>
                      <a:endParaRPr lang="en-US" sz="14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506962476"/>
                  </a:ext>
                </a:extLst>
              </a:tr>
              <a:tr h="594661">
                <a:tc>
                  <a:txBody>
                    <a:bodyPr/>
                    <a:lstStyle/>
                    <a:p>
                      <a:pPr rtl="0" fontAlgn="t">
                        <a:spcBef>
                          <a:spcPts val="0"/>
                        </a:spcBef>
                        <a:spcAft>
                          <a:spcPts val="1500"/>
                        </a:spcAft>
                      </a:pPr>
                      <a:r>
                        <a:rPr lang="en-US" sz="1400" b="0" i="0" u="none" strike="noStrike">
                          <a:solidFill>
                            <a:srgbClr val="000000"/>
                          </a:solidFill>
                          <a:effectLst/>
                          <a:latin typeface="Arial" panose="020B0604020202020204" pitchFamily="34" charset="0"/>
                        </a:rPr>
                        <a:t>July 17 2020</a:t>
                      </a:r>
                      <a:endParaRPr lang="en-US" sz="14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CC"/>
                    </a:solidFill>
                  </a:tcPr>
                </a:tc>
                <a:tc>
                  <a:txBody>
                    <a:bodyPr/>
                    <a:lstStyle/>
                    <a:p>
                      <a:pPr fontAlgn="t"/>
                      <a:r>
                        <a:rPr lang="en-US" sz="1400">
                          <a:effectLst/>
                        </a:rPr>
                        <a:t/>
                      </a:r>
                      <a:br>
                        <a:rPr lang="en-US" sz="1400">
                          <a:effectLst/>
                        </a:rPr>
                      </a:br>
                      <a:endParaRPr lang="en-US" sz="14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CC"/>
                    </a:solidFill>
                  </a:tcPr>
                </a:tc>
                <a:tc>
                  <a:txBody>
                    <a:bodyPr/>
                    <a:lstStyle/>
                    <a:p>
                      <a:pPr fontAlgn="t"/>
                      <a:r>
                        <a:rPr lang="en-US" sz="1400">
                          <a:effectLst/>
                        </a:rPr>
                        <a:t/>
                      </a:r>
                      <a:br>
                        <a:rPr lang="en-US" sz="1400">
                          <a:effectLst/>
                        </a:rPr>
                      </a:br>
                      <a:endParaRPr lang="en-US" sz="14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CC"/>
                    </a:solidFill>
                  </a:tcPr>
                </a:tc>
                <a:extLst>
                  <a:ext uri="{0D108BD9-81ED-4DB2-BD59-A6C34878D82A}">
                    <a16:rowId xmlns:a16="http://schemas.microsoft.com/office/drawing/2014/main" val="762833297"/>
                  </a:ext>
                </a:extLst>
              </a:tr>
              <a:tr h="594588">
                <a:tc>
                  <a:txBody>
                    <a:bodyPr/>
                    <a:lstStyle/>
                    <a:p>
                      <a:pPr rtl="0" fontAlgn="t">
                        <a:spcBef>
                          <a:spcPts val="0"/>
                        </a:spcBef>
                        <a:spcAft>
                          <a:spcPts val="1500"/>
                        </a:spcAft>
                      </a:pPr>
                      <a:r>
                        <a:rPr lang="en-US" sz="1400" b="0" i="0" u="none" strike="noStrike">
                          <a:solidFill>
                            <a:srgbClr val="212121"/>
                          </a:solidFill>
                          <a:effectLst/>
                          <a:latin typeface="Arial" panose="020B0604020202020204" pitchFamily="34" charset="0"/>
                        </a:rPr>
                        <a:t>1:00 pm - 2:30 pm</a:t>
                      </a:r>
                      <a:endParaRPr lang="en-US" sz="14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400" b="0" i="0" u="none" strike="noStrike" dirty="0">
                          <a:solidFill>
                            <a:srgbClr val="212121"/>
                          </a:solidFill>
                          <a:effectLst/>
                          <a:latin typeface="Arial" panose="020B0604020202020204" pitchFamily="34" charset="0"/>
                        </a:rPr>
                        <a:t>Data </a:t>
                      </a:r>
                      <a:r>
                        <a:rPr lang="en-US" sz="1400" b="0" i="0" u="none" strike="noStrike" dirty="0" smtClean="0">
                          <a:solidFill>
                            <a:srgbClr val="212121"/>
                          </a:solidFill>
                          <a:effectLst/>
                          <a:latin typeface="Arial" panose="020B0604020202020204" pitchFamily="34" charset="0"/>
                        </a:rPr>
                        <a:t>Transformation</a:t>
                      </a:r>
                      <a:r>
                        <a:rPr lang="en-US" sz="1400" b="0" i="0" u="none" strike="noStrike" dirty="0">
                          <a:solidFill>
                            <a:srgbClr val="212121"/>
                          </a:solidFill>
                          <a:effectLst/>
                          <a:latin typeface="Arial" panose="020B0604020202020204" pitchFamily="34" charset="0"/>
                        </a:rPr>
                        <a:t> </a:t>
                      </a:r>
                      <a:endParaRPr lang="en-US" sz="14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400" b="0" i="0" u="none" strike="noStrike">
                          <a:solidFill>
                            <a:srgbClr val="212121"/>
                          </a:solidFill>
                          <a:effectLst/>
                          <a:latin typeface="Arial" panose="020B0604020202020204" pitchFamily="34" charset="0"/>
                        </a:rPr>
                        <a:t>Amrom Obstfeld</a:t>
                      </a:r>
                      <a:endParaRPr lang="en-US" sz="14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451718709"/>
                  </a:ext>
                </a:extLst>
              </a:tr>
              <a:tr h="594588">
                <a:tc>
                  <a:txBody>
                    <a:bodyPr/>
                    <a:lstStyle/>
                    <a:p>
                      <a:pPr rtl="0" fontAlgn="t">
                        <a:spcBef>
                          <a:spcPts val="0"/>
                        </a:spcBef>
                        <a:spcAft>
                          <a:spcPts val="1500"/>
                        </a:spcAft>
                      </a:pPr>
                      <a:r>
                        <a:rPr lang="en-US" sz="1400" b="0" i="0" u="none" strike="noStrike">
                          <a:solidFill>
                            <a:srgbClr val="212121"/>
                          </a:solidFill>
                          <a:effectLst/>
                          <a:latin typeface="Arial" panose="020B0604020202020204" pitchFamily="34" charset="0"/>
                        </a:rPr>
                        <a:t>2:45 pm - 4:15 pm</a:t>
                      </a:r>
                      <a:endParaRPr lang="en-US" sz="14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400" b="0" i="0" u="none" strike="noStrike">
                          <a:solidFill>
                            <a:srgbClr val="212121"/>
                          </a:solidFill>
                          <a:effectLst/>
                          <a:latin typeface="Arial" panose="020B0604020202020204" pitchFamily="34" charset="0"/>
                        </a:rPr>
                        <a:t>Statistical Analysis in R</a:t>
                      </a:r>
                      <a:endParaRPr lang="en-US" sz="14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400" b="0" i="0" u="none" strike="noStrike">
                          <a:solidFill>
                            <a:srgbClr val="212121"/>
                          </a:solidFill>
                          <a:effectLst/>
                          <a:latin typeface="Arial" panose="020B0604020202020204" pitchFamily="34" charset="0"/>
                        </a:rPr>
                        <a:t>Dan Herman</a:t>
                      </a:r>
                      <a:endParaRPr lang="en-US" sz="14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164314208"/>
                  </a:ext>
                </a:extLst>
              </a:tr>
              <a:tr h="594588">
                <a:tc>
                  <a:txBody>
                    <a:bodyPr/>
                    <a:lstStyle/>
                    <a:p>
                      <a:pPr rtl="0" fontAlgn="t">
                        <a:spcBef>
                          <a:spcPts val="0"/>
                        </a:spcBef>
                        <a:spcAft>
                          <a:spcPts val="1500"/>
                        </a:spcAft>
                      </a:pPr>
                      <a:r>
                        <a:rPr lang="en-US" sz="1400" b="0" i="0" u="none" strike="noStrike">
                          <a:solidFill>
                            <a:srgbClr val="212121"/>
                          </a:solidFill>
                          <a:effectLst/>
                          <a:latin typeface="Arial" panose="020B0604020202020204" pitchFamily="34" charset="0"/>
                        </a:rPr>
                        <a:t>4:30 pm - 5:00 pm</a:t>
                      </a:r>
                      <a:endParaRPr lang="en-US" sz="14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a:noFill/>
                    </a:lnB>
                    <a:solidFill>
                      <a:srgbClr val="FFFFFF"/>
                    </a:solidFill>
                  </a:tcPr>
                </a:tc>
                <a:tc>
                  <a:txBody>
                    <a:bodyPr/>
                    <a:lstStyle/>
                    <a:p>
                      <a:pPr rtl="0" fontAlgn="t">
                        <a:spcBef>
                          <a:spcPts val="0"/>
                        </a:spcBef>
                        <a:spcAft>
                          <a:spcPts val="1500"/>
                        </a:spcAft>
                      </a:pPr>
                      <a:r>
                        <a:rPr lang="en-US" sz="1400" b="0" i="0" u="none" strike="noStrike">
                          <a:solidFill>
                            <a:srgbClr val="212121"/>
                          </a:solidFill>
                          <a:effectLst/>
                          <a:latin typeface="Arial" panose="020B0604020202020204" pitchFamily="34" charset="0"/>
                        </a:rPr>
                        <a:t>Advanced Reporting in R</a:t>
                      </a:r>
                      <a:endParaRPr lang="en-US" sz="14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a:noFill/>
                    </a:lnB>
                    <a:solidFill>
                      <a:srgbClr val="FFFFFF"/>
                    </a:solidFill>
                  </a:tcPr>
                </a:tc>
                <a:tc>
                  <a:txBody>
                    <a:bodyPr/>
                    <a:lstStyle/>
                    <a:p>
                      <a:pPr rtl="0" fontAlgn="t">
                        <a:spcBef>
                          <a:spcPts val="0"/>
                        </a:spcBef>
                        <a:spcAft>
                          <a:spcPts val="1500"/>
                        </a:spcAft>
                      </a:pPr>
                      <a:r>
                        <a:rPr lang="en-US" sz="1400" b="0" i="0" u="none" strike="noStrike" dirty="0">
                          <a:solidFill>
                            <a:srgbClr val="212121"/>
                          </a:solidFill>
                          <a:effectLst/>
                          <a:latin typeface="Arial" panose="020B0604020202020204" pitchFamily="34" charset="0"/>
                        </a:rPr>
                        <a:t>Patrick Mathias</a:t>
                      </a:r>
                      <a:endParaRPr lang="en-US" sz="14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4272760592"/>
                  </a:ext>
                </a:extLst>
              </a:tr>
            </a:tbl>
          </a:graphicData>
        </a:graphic>
      </p:graphicFrame>
    </p:spTree>
    <p:extLst>
      <p:ext uri="{BB962C8B-B14F-4D97-AF65-F5344CB8AC3E}">
        <p14:creationId xmlns:p14="http://schemas.microsoft.com/office/powerpoint/2010/main" val="316743999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3" name="Google Shape;333;p27"/>
          <p:cNvSpPr txBox="1">
            <a:spLocks noGrp="1"/>
          </p:cNvSpPr>
          <p:nvPr>
            <p:ph type="title"/>
          </p:nvPr>
        </p:nvSpPr>
        <p:spPr>
          <a:xfrm>
            <a:off x="415600" y="593367"/>
            <a:ext cx="11360800" cy="763600"/>
          </a:xfrm>
          <a:prstGeom prst="rect">
            <a:avLst/>
          </a:prstGeom>
        </p:spPr>
        <p:txBody>
          <a:bodyPr spcFirstLastPara="1" wrap="square" lIns="121900" tIns="121900" rIns="121900" bIns="121900" anchor="t" anchorCtr="0">
            <a:noAutofit/>
          </a:bodyPr>
          <a:lstStyle/>
          <a:p>
            <a:r>
              <a:rPr lang="en"/>
              <a:t>Course Materials</a:t>
            </a:r>
            <a:endParaRPr/>
          </a:p>
        </p:txBody>
      </p:sp>
      <p:pic>
        <p:nvPicPr>
          <p:cNvPr id="334" name="Google Shape;334;p27"/>
          <p:cNvPicPr preferRelativeResize="0"/>
          <p:nvPr/>
        </p:nvPicPr>
        <p:blipFill>
          <a:blip r:embed="rId3">
            <a:alphaModFix/>
          </a:blip>
          <a:stretch>
            <a:fillRect/>
          </a:stretch>
        </p:blipFill>
        <p:spPr>
          <a:xfrm>
            <a:off x="605633" y="1770801"/>
            <a:ext cx="2507667" cy="3316401"/>
          </a:xfrm>
          <a:prstGeom prst="rect">
            <a:avLst/>
          </a:prstGeom>
          <a:noFill/>
          <a:ln>
            <a:noFill/>
          </a:ln>
          <a:effectLst>
            <a:outerShdw blurRad="57150" dist="19050" dir="5400000" algn="bl" rotWithShape="0">
              <a:srgbClr val="000000">
                <a:alpha val="50000"/>
              </a:srgbClr>
            </a:outerShdw>
          </a:effectLst>
        </p:spPr>
      </p:pic>
      <p:sp>
        <p:nvSpPr>
          <p:cNvPr id="335" name="Google Shape;335;p27"/>
          <p:cNvSpPr txBox="1"/>
          <p:nvPr/>
        </p:nvSpPr>
        <p:spPr>
          <a:xfrm>
            <a:off x="655700" y="5263933"/>
            <a:ext cx="2457600" cy="1097600"/>
          </a:xfrm>
          <a:prstGeom prst="rect">
            <a:avLst/>
          </a:prstGeom>
          <a:noFill/>
          <a:ln>
            <a:noFill/>
          </a:ln>
        </p:spPr>
        <p:txBody>
          <a:bodyPr spcFirstLastPara="1" wrap="square" lIns="121900" tIns="121900" rIns="121900" bIns="121900" anchor="t" anchorCtr="0">
            <a:noAutofit/>
          </a:bodyPr>
          <a:lstStyle/>
          <a:p>
            <a:r>
              <a:rPr lang="en" sz="1000" u="sng"/>
              <a:t>Course Textbook</a:t>
            </a:r>
            <a:endParaRPr sz="1000" u="sng"/>
          </a:p>
          <a:p>
            <a:r>
              <a:rPr lang="en" sz="1000"/>
              <a:t>Slides with course notes</a:t>
            </a:r>
            <a:endParaRPr sz="1000"/>
          </a:p>
        </p:txBody>
      </p:sp>
      <p:pic>
        <p:nvPicPr>
          <p:cNvPr id="336" name="Google Shape;336;p27"/>
          <p:cNvPicPr preferRelativeResize="0"/>
          <p:nvPr/>
        </p:nvPicPr>
        <p:blipFill>
          <a:blip r:embed="rId4">
            <a:alphaModFix/>
          </a:blip>
          <a:stretch>
            <a:fillRect/>
          </a:stretch>
        </p:blipFill>
        <p:spPr>
          <a:xfrm>
            <a:off x="4292017" y="1770801"/>
            <a:ext cx="3607967" cy="2736365"/>
          </a:xfrm>
          <a:prstGeom prst="rect">
            <a:avLst/>
          </a:prstGeom>
          <a:noFill/>
          <a:ln>
            <a:noFill/>
          </a:ln>
          <a:effectLst>
            <a:outerShdw blurRad="57150" dist="19050" dir="5400000" algn="bl" rotWithShape="0">
              <a:srgbClr val="000000">
                <a:alpha val="50000"/>
              </a:srgbClr>
            </a:outerShdw>
          </a:effectLst>
        </p:spPr>
      </p:pic>
      <p:sp>
        <p:nvSpPr>
          <p:cNvPr id="337" name="Google Shape;337;p27"/>
          <p:cNvSpPr txBox="1"/>
          <p:nvPr/>
        </p:nvSpPr>
        <p:spPr>
          <a:xfrm>
            <a:off x="5239384" y="5263933"/>
            <a:ext cx="1713200" cy="1097600"/>
          </a:xfrm>
          <a:prstGeom prst="rect">
            <a:avLst/>
          </a:prstGeom>
          <a:noFill/>
          <a:ln>
            <a:noFill/>
          </a:ln>
        </p:spPr>
        <p:txBody>
          <a:bodyPr spcFirstLastPara="1" wrap="square" lIns="121900" tIns="121900" rIns="121900" bIns="121900" anchor="t" anchorCtr="0">
            <a:noAutofit/>
          </a:bodyPr>
          <a:lstStyle/>
          <a:p>
            <a:pPr algn="ctr"/>
            <a:r>
              <a:rPr lang="en" sz="1000" u="sng"/>
              <a:t>Cheatsheets</a:t>
            </a:r>
            <a:endParaRPr sz="1000" u="sng"/>
          </a:p>
          <a:p>
            <a:pPr algn="ctr"/>
            <a:endParaRPr sz="1000"/>
          </a:p>
        </p:txBody>
      </p:sp>
      <p:sp>
        <p:nvSpPr>
          <p:cNvPr id="338" name="Google Shape;338;p27"/>
          <p:cNvSpPr txBox="1"/>
          <p:nvPr/>
        </p:nvSpPr>
        <p:spPr>
          <a:xfrm>
            <a:off x="9258925" y="5143500"/>
            <a:ext cx="1713200" cy="1097600"/>
          </a:xfrm>
          <a:prstGeom prst="rect">
            <a:avLst/>
          </a:prstGeom>
          <a:noFill/>
          <a:ln>
            <a:noFill/>
          </a:ln>
        </p:spPr>
        <p:txBody>
          <a:bodyPr spcFirstLastPara="1" wrap="square" lIns="121900" tIns="121900" rIns="121900" bIns="121900" anchor="t" anchorCtr="0">
            <a:noAutofit/>
          </a:bodyPr>
          <a:lstStyle/>
          <a:p>
            <a:pPr algn="ctr"/>
            <a:r>
              <a:rPr lang="en" sz="1000" u="sng" dirty="0"/>
              <a:t>Resources</a:t>
            </a:r>
            <a:endParaRPr sz="1000" u="sng" dirty="0"/>
          </a:p>
          <a:p>
            <a:pPr algn="ctr"/>
            <a:endParaRPr sz="1000" dirty="0"/>
          </a:p>
        </p:txBody>
      </p:sp>
      <p:pic>
        <p:nvPicPr>
          <p:cNvPr id="2" name="Picture 1"/>
          <p:cNvPicPr>
            <a:picLocks noChangeAspect="1"/>
          </p:cNvPicPr>
          <p:nvPr/>
        </p:nvPicPr>
        <p:blipFill>
          <a:blip r:embed="rId5"/>
          <a:stretch>
            <a:fillRect/>
          </a:stretch>
        </p:blipFill>
        <p:spPr>
          <a:xfrm>
            <a:off x="8643585" y="1770801"/>
            <a:ext cx="2943880" cy="3243300"/>
          </a:xfrm>
          <a:prstGeom prst="rect">
            <a:avLst/>
          </a:prstGeom>
        </p:spPr>
      </p:pic>
    </p:spTree>
    <p:extLst>
      <p:ext uri="{BB962C8B-B14F-4D97-AF65-F5344CB8AC3E}">
        <p14:creationId xmlns:p14="http://schemas.microsoft.com/office/powerpoint/2010/main" val="18496799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Google Shape;348;p29"/>
          <p:cNvSpPr txBox="1">
            <a:spLocks noGrp="1"/>
          </p:cNvSpPr>
          <p:nvPr>
            <p:ph type="title"/>
          </p:nvPr>
        </p:nvSpPr>
        <p:spPr>
          <a:xfrm>
            <a:off x="1448190" y="593367"/>
            <a:ext cx="10328209" cy="763600"/>
          </a:xfrm>
          <a:prstGeom prst="rect">
            <a:avLst/>
          </a:prstGeom>
        </p:spPr>
        <p:txBody>
          <a:bodyPr spcFirstLastPara="1" wrap="square" lIns="121900" tIns="121900" rIns="121900" bIns="121900" anchor="t" anchorCtr="0">
            <a:noAutofit/>
          </a:bodyPr>
          <a:lstStyle/>
          <a:p>
            <a:r>
              <a:rPr lang="en" dirty="0"/>
              <a:t>Lectures</a:t>
            </a:r>
            <a:endParaRPr dirty="0"/>
          </a:p>
        </p:txBody>
      </p:sp>
      <p:pic>
        <p:nvPicPr>
          <p:cNvPr id="349" name="Google Shape;349;p29"/>
          <p:cNvPicPr preferRelativeResize="0"/>
          <p:nvPr/>
        </p:nvPicPr>
        <p:blipFill rotWithShape="1">
          <a:blip r:embed="rId3">
            <a:alphaModFix/>
          </a:blip>
          <a:srcRect r="56939" b="53460"/>
          <a:stretch/>
        </p:blipFill>
        <p:spPr>
          <a:xfrm>
            <a:off x="1448191" y="1534757"/>
            <a:ext cx="4128800" cy="2358267"/>
          </a:xfrm>
          <a:prstGeom prst="rect">
            <a:avLst/>
          </a:prstGeom>
          <a:no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pic>
      <p:pic>
        <p:nvPicPr>
          <p:cNvPr id="350" name="Google Shape;350;p29"/>
          <p:cNvPicPr preferRelativeResize="0"/>
          <p:nvPr/>
        </p:nvPicPr>
        <p:blipFill rotWithShape="1">
          <a:blip r:embed="rId3">
            <a:alphaModFix/>
          </a:blip>
          <a:srcRect l="50910"/>
          <a:stretch/>
        </p:blipFill>
        <p:spPr>
          <a:xfrm>
            <a:off x="6202792" y="1534767"/>
            <a:ext cx="4706899" cy="5067300"/>
          </a:xfrm>
          <a:prstGeom prst="rect">
            <a:avLst/>
          </a:prstGeom>
          <a:no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pic>
      <p:pic>
        <p:nvPicPr>
          <p:cNvPr id="351" name="Google Shape;351;p29"/>
          <p:cNvPicPr preferRelativeResize="0"/>
          <p:nvPr/>
        </p:nvPicPr>
        <p:blipFill>
          <a:blip r:embed="rId4">
            <a:alphaModFix/>
          </a:blip>
          <a:stretch>
            <a:fillRect/>
          </a:stretch>
        </p:blipFill>
        <p:spPr>
          <a:xfrm>
            <a:off x="1448201" y="4267201"/>
            <a:ext cx="4128801" cy="2319332"/>
          </a:xfrm>
          <a:prstGeom prst="rect">
            <a:avLst/>
          </a:prstGeom>
          <a:no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pic>
      <p:sp>
        <p:nvSpPr>
          <p:cNvPr id="2" name="Down Arrow 1"/>
          <p:cNvSpPr/>
          <p:nvPr/>
        </p:nvSpPr>
        <p:spPr>
          <a:xfrm>
            <a:off x="3322100" y="3623916"/>
            <a:ext cx="381000" cy="889000"/>
          </a:xfrm>
          <a:prstGeom prst="down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1000"/>
          </a:p>
        </p:txBody>
      </p:sp>
      <p:sp>
        <p:nvSpPr>
          <p:cNvPr id="7" name="Down Arrow 6"/>
          <p:cNvSpPr/>
          <p:nvPr/>
        </p:nvSpPr>
        <p:spPr>
          <a:xfrm rot="16200000">
            <a:off x="5709700" y="4551561"/>
            <a:ext cx="381000" cy="889000"/>
          </a:xfrm>
          <a:prstGeom prst="down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1000"/>
          </a:p>
        </p:txBody>
      </p:sp>
      <p:sp>
        <p:nvSpPr>
          <p:cNvPr id="8" name="Down Arrow 7"/>
          <p:cNvSpPr/>
          <p:nvPr/>
        </p:nvSpPr>
        <p:spPr>
          <a:xfrm rot="5400000">
            <a:off x="5709700" y="2465396"/>
            <a:ext cx="381000" cy="889000"/>
          </a:xfrm>
          <a:prstGeom prst="down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1000"/>
          </a:p>
        </p:txBody>
      </p:sp>
    </p:spTree>
    <p:extLst>
      <p:ext uri="{BB962C8B-B14F-4D97-AF65-F5344CB8AC3E}">
        <p14:creationId xmlns:p14="http://schemas.microsoft.com/office/powerpoint/2010/main" val="16746160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351"/>
                                        </p:tgtEl>
                                        <p:attrNameLst>
                                          <p:attrName>style.visibility</p:attrName>
                                        </p:attrNameLst>
                                      </p:cBhvr>
                                      <p:to>
                                        <p:strVal val="visible"/>
                                      </p:to>
                                    </p:set>
                                    <p:animEffect transition="in" filter="fade">
                                      <p:cBhvr>
                                        <p:cTn id="10" dur="500"/>
                                        <p:tgtEl>
                                          <p:spTgt spid="35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nodeType="withEffect">
                                  <p:stCondLst>
                                    <p:cond delay="0"/>
                                  </p:stCondLst>
                                  <p:childTnLst>
                                    <p:set>
                                      <p:cBhvr>
                                        <p:cTn id="17" dur="1" fill="hold">
                                          <p:stCondLst>
                                            <p:cond delay="0"/>
                                          </p:stCondLst>
                                        </p:cTn>
                                        <p:tgtEl>
                                          <p:spTgt spid="350"/>
                                        </p:tgtEl>
                                        <p:attrNameLst>
                                          <p:attrName>style.visibility</p:attrName>
                                        </p:attrNameLst>
                                      </p:cBhvr>
                                      <p:to>
                                        <p:strVal val="visible"/>
                                      </p:to>
                                    </p:set>
                                    <p:animEffect transition="in" filter="fade">
                                      <p:cBhvr>
                                        <p:cTn id="18" dur="500"/>
                                        <p:tgtEl>
                                          <p:spTgt spid="35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7" grpId="0" animBg="1"/>
      <p:bldP spid="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6600" dirty="0" smtClean="0">
                <a:solidFill>
                  <a:schemeClr val="tx1">
                    <a:lumMod val="75000"/>
                    <a:lumOff val="25000"/>
                  </a:schemeClr>
                </a:solidFill>
              </a:rPr>
              <a:t>Who are we?</a:t>
            </a:r>
            <a:endParaRPr lang="en-US" sz="6600" dirty="0">
              <a:solidFill>
                <a:schemeClr val="tx1">
                  <a:lumMod val="75000"/>
                  <a:lumOff val="25000"/>
                </a:schemeClr>
              </a:solidFill>
            </a:endParaRPr>
          </a:p>
        </p:txBody>
      </p:sp>
    </p:spTree>
    <p:extLst>
      <p:ext uri="{BB962C8B-B14F-4D97-AF65-F5344CB8AC3E}">
        <p14:creationId xmlns:p14="http://schemas.microsoft.com/office/powerpoint/2010/main" val="178361136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Google Shape;293;p21"/>
          <p:cNvSpPr txBox="1">
            <a:spLocks noGrp="1"/>
          </p:cNvSpPr>
          <p:nvPr>
            <p:ph type="title"/>
          </p:nvPr>
        </p:nvSpPr>
        <p:spPr>
          <a:xfrm>
            <a:off x="893852" y="827893"/>
            <a:ext cx="5023380" cy="1143200"/>
          </a:xfrm>
          <a:prstGeom prst="rect">
            <a:avLst/>
          </a:prstGeom>
        </p:spPr>
        <p:txBody>
          <a:bodyPr spcFirstLastPara="1" vert="horz" wrap="square" lIns="121900" tIns="121900" rIns="121900" bIns="121900" rtlCol="0" anchor="t" anchorCtr="0">
            <a:noAutofit/>
          </a:bodyPr>
          <a:lstStyle/>
          <a:p>
            <a:r>
              <a:rPr lang="en" dirty="0">
                <a:solidFill>
                  <a:srgbClr val="434343"/>
                </a:solidFill>
              </a:rPr>
              <a:t>Daniel Herman</a:t>
            </a:r>
            <a:endParaRPr dirty="0">
              <a:solidFill>
                <a:srgbClr val="434343"/>
              </a:solidFill>
            </a:endParaRPr>
          </a:p>
        </p:txBody>
      </p:sp>
      <p:sp>
        <p:nvSpPr>
          <p:cNvPr id="294" name="Google Shape;294;p21"/>
          <p:cNvSpPr txBox="1">
            <a:spLocks noGrp="1"/>
          </p:cNvSpPr>
          <p:nvPr>
            <p:ph type="body" idx="1"/>
          </p:nvPr>
        </p:nvSpPr>
        <p:spPr>
          <a:xfrm>
            <a:off x="603636" y="1883571"/>
            <a:ext cx="5313600" cy="4131200"/>
          </a:xfrm>
          <a:prstGeom prst="rect">
            <a:avLst/>
          </a:prstGeom>
        </p:spPr>
        <p:txBody>
          <a:bodyPr spcFirstLastPara="1" vert="horz" wrap="square" lIns="121900" tIns="121900" rIns="121900" bIns="121900" rtlCol="0" anchor="t" anchorCtr="0">
            <a:noAutofit/>
          </a:bodyPr>
          <a:lstStyle/>
          <a:p>
            <a:pPr marL="0" indent="0">
              <a:buClr>
                <a:schemeClr val="dk1"/>
              </a:buClr>
              <a:buSzPts val="1100"/>
              <a:buNone/>
            </a:pPr>
            <a:r>
              <a:rPr lang="en" dirty="0">
                <a:solidFill>
                  <a:srgbClr val="434343"/>
                </a:solidFill>
              </a:rPr>
              <a:t>Assistant Professor of Pathology and Laboratory Medicine</a:t>
            </a:r>
            <a:endParaRPr dirty="0">
              <a:solidFill>
                <a:srgbClr val="434343"/>
              </a:solidFill>
            </a:endParaRPr>
          </a:p>
          <a:p>
            <a:pPr marL="0" indent="0">
              <a:spcBef>
                <a:spcPts val="2133"/>
              </a:spcBef>
              <a:buClr>
                <a:schemeClr val="dk1"/>
              </a:buClr>
              <a:buSzPts val="1100"/>
              <a:buNone/>
            </a:pPr>
            <a:r>
              <a:rPr lang="en" dirty="0">
                <a:solidFill>
                  <a:srgbClr val="434343"/>
                </a:solidFill>
              </a:rPr>
              <a:t>University of Pennsylvania Perelman School of Medicine</a:t>
            </a:r>
            <a:endParaRPr dirty="0">
              <a:solidFill>
                <a:srgbClr val="434343"/>
              </a:solidFill>
            </a:endParaRPr>
          </a:p>
          <a:p>
            <a:pPr marL="0" indent="0">
              <a:spcBef>
                <a:spcPts val="2133"/>
              </a:spcBef>
              <a:buClr>
                <a:schemeClr val="dk1"/>
              </a:buClr>
              <a:buSzPts val="1100"/>
              <a:buNone/>
            </a:pPr>
            <a:r>
              <a:rPr lang="en" dirty="0">
                <a:solidFill>
                  <a:srgbClr val="434343"/>
                </a:solidFill>
              </a:rPr>
              <a:t>Director, Endocrinology Laboratory</a:t>
            </a:r>
            <a:endParaRPr dirty="0">
              <a:solidFill>
                <a:srgbClr val="434343"/>
              </a:solidFill>
            </a:endParaRPr>
          </a:p>
          <a:p>
            <a:pPr marL="0" indent="0">
              <a:spcBef>
                <a:spcPts val="2133"/>
              </a:spcBef>
              <a:spcAft>
                <a:spcPts val="2133"/>
              </a:spcAft>
              <a:buNone/>
            </a:pPr>
            <a:r>
              <a:rPr lang="en" dirty="0">
                <a:solidFill>
                  <a:srgbClr val="434343"/>
                </a:solidFill>
              </a:rPr>
              <a:t>Hospital of the University of Pennsylvania</a:t>
            </a:r>
            <a:endParaRPr dirty="0">
              <a:solidFill>
                <a:srgbClr val="434343"/>
              </a:solidFill>
            </a:endParaRPr>
          </a:p>
        </p:txBody>
      </p:sp>
      <p:pic>
        <p:nvPicPr>
          <p:cNvPr id="295" name="Google Shape;295;p21"/>
          <p:cNvPicPr preferRelativeResize="0"/>
          <p:nvPr/>
        </p:nvPicPr>
        <p:blipFill>
          <a:blip r:embed="rId3">
            <a:alphaModFix/>
          </a:blip>
          <a:stretch>
            <a:fillRect/>
          </a:stretch>
        </p:blipFill>
        <p:spPr>
          <a:xfrm>
            <a:off x="8260667" y="827900"/>
            <a:ext cx="2469644" cy="3704467"/>
          </a:xfrm>
          <a:prstGeom prst="rect">
            <a:avLst/>
          </a:prstGeom>
          <a:noFill/>
          <a:ln>
            <a:noFill/>
          </a:ln>
        </p:spPr>
      </p:pic>
    </p:spTree>
    <p:extLst>
      <p:ext uri="{BB962C8B-B14F-4D97-AF65-F5344CB8AC3E}">
        <p14:creationId xmlns:p14="http://schemas.microsoft.com/office/powerpoint/2010/main" val="18809960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22"/>
          <p:cNvSpPr txBox="1">
            <a:spLocks noGrp="1"/>
          </p:cNvSpPr>
          <p:nvPr>
            <p:ph type="title"/>
          </p:nvPr>
        </p:nvSpPr>
        <p:spPr>
          <a:xfrm>
            <a:off x="780836" y="827893"/>
            <a:ext cx="5722706" cy="1143200"/>
          </a:xfrm>
          <a:prstGeom prst="rect">
            <a:avLst/>
          </a:prstGeom>
        </p:spPr>
        <p:txBody>
          <a:bodyPr spcFirstLastPara="1" vert="horz" wrap="square" lIns="121900" tIns="121900" rIns="121900" bIns="121900" rtlCol="0" anchor="t" anchorCtr="0">
            <a:noAutofit/>
          </a:bodyPr>
          <a:lstStyle/>
          <a:p>
            <a:r>
              <a:rPr lang="en" dirty="0">
                <a:solidFill>
                  <a:srgbClr val="434343"/>
                </a:solidFill>
              </a:rPr>
              <a:t>Stephan Kadauke</a:t>
            </a:r>
            <a:endParaRPr dirty="0">
              <a:solidFill>
                <a:srgbClr val="434343"/>
              </a:solidFill>
            </a:endParaRPr>
          </a:p>
        </p:txBody>
      </p:sp>
      <p:sp>
        <p:nvSpPr>
          <p:cNvPr id="301" name="Google Shape;301;p22"/>
          <p:cNvSpPr txBox="1">
            <a:spLocks noGrp="1"/>
          </p:cNvSpPr>
          <p:nvPr>
            <p:ph type="body" idx="1"/>
          </p:nvPr>
        </p:nvSpPr>
        <p:spPr>
          <a:xfrm>
            <a:off x="603636" y="1883571"/>
            <a:ext cx="5313600" cy="4131200"/>
          </a:xfrm>
          <a:prstGeom prst="rect">
            <a:avLst/>
          </a:prstGeom>
        </p:spPr>
        <p:txBody>
          <a:bodyPr spcFirstLastPara="1" vert="horz" wrap="square" lIns="121900" tIns="121900" rIns="121900" bIns="121900" rtlCol="0" anchor="t" anchorCtr="0">
            <a:noAutofit/>
          </a:bodyPr>
          <a:lstStyle/>
          <a:p>
            <a:pPr marL="0" indent="0">
              <a:buClr>
                <a:schemeClr val="dk1"/>
              </a:buClr>
              <a:buSzPts val="1100"/>
              <a:buNone/>
            </a:pPr>
            <a:r>
              <a:rPr lang="en">
                <a:solidFill>
                  <a:srgbClr val="434343"/>
                </a:solidFill>
              </a:rPr>
              <a:t>Assistant Professor of Clinical Pathology and Laboratory Medicine</a:t>
            </a:r>
            <a:endParaRPr>
              <a:solidFill>
                <a:srgbClr val="434343"/>
              </a:solidFill>
            </a:endParaRPr>
          </a:p>
          <a:p>
            <a:pPr marL="0" indent="0">
              <a:spcBef>
                <a:spcPts val="2133"/>
              </a:spcBef>
              <a:buClr>
                <a:schemeClr val="dk1"/>
              </a:buClr>
              <a:buSzPts val="1100"/>
              <a:buNone/>
            </a:pPr>
            <a:r>
              <a:rPr lang="en">
                <a:solidFill>
                  <a:srgbClr val="434343"/>
                </a:solidFill>
              </a:rPr>
              <a:t>University of Pennsylvania Perelman School of Medicine</a:t>
            </a:r>
            <a:endParaRPr>
              <a:solidFill>
                <a:srgbClr val="434343"/>
              </a:solidFill>
            </a:endParaRPr>
          </a:p>
          <a:p>
            <a:pPr marL="0" indent="0">
              <a:lnSpc>
                <a:spcPct val="115000"/>
              </a:lnSpc>
              <a:spcBef>
                <a:spcPts val="2133"/>
              </a:spcBef>
              <a:buClr>
                <a:srgbClr val="000000"/>
              </a:buClr>
              <a:buSzPts val="1100"/>
              <a:buNone/>
            </a:pPr>
            <a:r>
              <a:rPr lang="en" sz="2400">
                <a:solidFill>
                  <a:srgbClr val="434343"/>
                </a:solidFill>
              </a:rPr>
              <a:t>Ass</a:t>
            </a:r>
            <a:r>
              <a:rPr lang="en">
                <a:solidFill>
                  <a:srgbClr val="434343"/>
                </a:solidFill>
              </a:rPr>
              <a:t>istant Director of the Cell and Gene Therapy Laboratory </a:t>
            </a:r>
            <a:endParaRPr>
              <a:solidFill>
                <a:srgbClr val="434343"/>
              </a:solidFill>
            </a:endParaRPr>
          </a:p>
          <a:p>
            <a:pPr marL="0" indent="0">
              <a:lnSpc>
                <a:spcPct val="115000"/>
              </a:lnSpc>
              <a:spcBef>
                <a:spcPts val="2133"/>
              </a:spcBef>
              <a:spcAft>
                <a:spcPts val="2133"/>
              </a:spcAft>
              <a:buClr>
                <a:srgbClr val="000000"/>
              </a:buClr>
              <a:buSzPts val="1100"/>
              <a:buNone/>
            </a:pPr>
            <a:r>
              <a:rPr lang="en">
                <a:solidFill>
                  <a:srgbClr val="434343"/>
                </a:solidFill>
              </a:rPr>
              <a:t>Children's Hospital of P</a:t>
            </a:r>
            <a:r>
              <a:rPr lang="en" sz="2400">
                <a:solidFill>
                  <a:srgbClr val="434343"/>
                </a:solidFill>
              </a:rPr>
              <a:t>hiladelphia</a:t>
            </a:r>
            <a:endParaRPr sz="2400">
              <a:solidFill>
                <a:srgbClr val="434343"/>
              </a:solidFill>
            </a:endParaRPr>
          </a:p>
        </p:txBody>
      </p:sp>
      <p:pic>
        <p:nvPicPr>
          <p:cNvPr id="302" name="Google Shape;302;p22"/>
          <p:cNvPicPr preferRelativeResize="0"/>
          <p:nvPr/>
        </p:nvPicPr>
        <p:blipFill>
          <a:blip r:embed="rId3">
            <a:alphaModFix/>
          </a:blip>
          <a:stretch>
            <a:fillRect/>
          </a:stretch>
        </p:blipFill>
        <p:spPr>
          <a:xfrm>
            <a:off x="7883734" y="1335367"/>
            <a:ext cx="3517933" cy="3517933"/>
          </a:xfrm>
          <a:prstGeom prst="rect">
            <a:avLst/>
          </a:prstGeom>
          <a:noFill/>
          <a:ln>
            <a:noFill/>
          </a:ln>
        </p:spPr>
      </p:pic>
    </p:spTree>
    <p:extLst>
      <p:ext uri="{BB962C8B-B14F-4D97-AF65-F5344CB8AC3E}">
        <p14:creationId xmlns:p14="http://schemas.microsoft.com/office/powerpoint/2010/main" val="29333984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21935</TotalTime>
  <Words>1190</Words>
  <Application>Microsoft Office PowerPoint</Application>
  <PresentationFormat>Widescreen</PresentationFormat>
  <Paragraphs>96</Paragraphs>
  <Slides>16</Slides>
  <Notes>14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vt:i4>
      </vt:variant>
    </vt:vector>
  </HeadingPairs>
  <TitlesOfParts>
    <vt:vector size="23" baseType="lpstr">
      <vt:lpstr>Arial</vt:lpstr>
      <vt:lpstr>Arial Narrow</vt:lpstr>
      <vt:lpstr>Calibri</vt:lpstr>
      <vt:lpstr>Tw Cen MT</vt:lpstr>
      <vt:lpstr>Tw Cen MT Condensed</vt:lpstr>
      <vt:lpstr>Wingdings 3</vt:lpstr>
      <vt:lpstr>Integral</vt:lpstr>
      <vt:lpstr>Introduction to R Workshop </vt:lpstr>
      <vt:lpstr>Course Introduction</vt:lpstr>
      <vt:lpstr>Goals and Objectives</vt:lpstr>
      <vt:lpstr>PowerPoint Presentation</vt:lpstr>
      <vt:lpstr>Course Materials</vt:lpstr>
      <vt:lpstr>Lectures</vt:lpstr>
      <vt:lpstr>Who are we?</vt:lpstr>
      <vt:lpstr>Daniel Herman</vt:lpstr>
      <vt:lpstr>Stephan Kadauke</vt:lpstr>
      <vt:lpstr>Patrick Mathias</vt:lpstr>
      <vt:lpstr>Joseph Rudolf</vt:lpstr>
      <vt:lpstr>Amrom Obstfeld</vt:lpstr>
      <vt:lpstr>Who are you?</vt:lpstr>
      <vt:lpstr>Your Turn</vt:lpstr>
      <vt:lpstr>Final Tips</vt:lpstr>
      <vt:lpstr>Final Tips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Transform Data with</dc:title>
  <dc:creator>Obstfeld, Amrom E</dc:creator>
  <cp:lastModifiedBy>Obstfeld, Amrom E</cp:lastModifiedBy>
  <cp:revision>205</cp:revision>
  <dcterms:modified xsi:type="dcterms:W3CDTF">2020-06-24T18:55:19Z</dcterms:modified>
</cp:coreProperties>
</file>